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8"/>
  </p:notesMasterIdLst>
  <p:handoutMasterIdLst>
    <p:handoutMasterId r:id="rId29"/>
  </p:handoutMasterIdLst>
  <p:sldIdLst>
    <p:sldId id="439" r:id="rId2"/>
    <p:sldId id="420" r:id="rId3"/>
    <p:sldId id="419" r:id="rId4"/>
    <p:sldId id="257" r:id="rId5"/>
    <p:sldId id="259" r:id="rId6"/>
    <p:sldId id="261" r:id="rId7"/>
    <p:sldId id="393" r:id="rId8"/>
    <p:sldId id="263" r:id="rId9"/>
    <p:sldId id="392" r:id="rId10"/>
    <p:sldId id="421" r:id="rId11"/>
    <p:sldId id="422" r:id="rId12"/>
    <p:sldId id="423" r:id="rId13"/>
    <p:sldId id="424" r:id="rId14"/>
    <p:sldId id="426" r:id="rId15"/>
    <p:sldId id="428" r:id="rId16"/>
    <p:sldId id="425" r:id="rId17"/>
    <p:sldId id="427" r:id="rId18"/>
    <p:sldId id="429" r:id="rId19"/>
    <p:sldId id="433" r:id="rId20"/>
    <p:sldId id="434" r:id="rId21"/>
    <p:sldId id="435" r:id="rId22"/>
    <p:sldId id="436" r:id="rId23"/>
    <p:sldId id="437" r:id="rId24"/>
    <p:sldId id="430" r:id="rId25"/>
    <p:sldId id="431" r:id="rId26"/>
    <p:sldId id="432" r:id="rId2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26" autoAdjust="0"/>
    <p:restoredTop sz="85917" autoAdjust="0"/>
  </p:normalViewPr>
  <p:slideViewPr>
    <p:cSldViewPr>
      <p:cViewPr varScale="1">
        <p:scale>
          <a:sx n="94" d="100"/>
          <a:sy n="94" d="100"/>
        </p:scale>
        <p:origin x="23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1727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1"/>
            <a:ext cx="3169920" cy="481727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r">
              <a:defRPr sz="1300"/>
            </a:lvl1pPr>
          </a:lstStyle>
          <a:p>
            <a:fld id="{022D03F1-2502-4529-9E21-8FF8F8878595}" type="datetimeFigureOut">
              <a:rPr lang="en-US" smtClean="0"/>
              <a:t>9/4/2018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r">
              <a:defRPr sz="1300"/>
            </a:lvl1pPr>
          </a:lstStyle>
          <a:p>
            <a:fld id="{67EC77B1-46C0-40F6-B7B8-9FCE25EFA8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0015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81013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1"/>
            <a:ext cx="3170238" cy="481013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A71872F3-F18B-40FC-A496-00F1B71636FD}" type="datetimeFigureOut">
              <a:rPr lang="en-US" smtClean="0"/>
              <a:t>9/4/2018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4" rIns="91427" bIns="457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9" y="4621213"/>
            <a:ext cx="5851525" cy="3779837"/>
          </a:xfrm>
          <a:prstGeom prst="rect">
            <a:avLst/>
          </a:prstGeom>
        </p:spPr>
        <p:txBody>
          <a:bodyPr vert="horz" lIns="91427" tIns="45714" rIns="91427" bIns="457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20188"/>
            <a:ext cx="3170238" cy="481012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0F1BF420-791C-4BC7-8ABF-0174740254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8639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BF420-791C-4BC7-8ABF-0174740254B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734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BF420-791C-4BC7-8ABF-0174740254B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3992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BF420-791C-4BC7-8ABF-0174740254B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516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BF420-791C-4BC7-8ABF-0174740254B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0549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BF420-791C-4BC7-8ABF-0174740254B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8820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BF420-791C-4BC7-8ABF-0174740254B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8674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BF420-791C-4BC7-8ABF-0174740254B6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4401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BF420-791C-4BC7-8ABF-0174740254B6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3557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BF420-791C-4BC7-8ABF-0174740254B6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0500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BF420-791C-4BC7-8ABF-0174740254B6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712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BF420-791C-4BC7-8ABF-0174740254B6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937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BF420-791C-4BC7-8ABF-0174740254B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8920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BF420-791C-4BC7-8ABF-0174740254B6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03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BF420-791C-4BC7-8ABF-0174740254B6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9106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BF420-791C-4BC7-8ABF-0174740254B6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415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Ray Dienzo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LOCSD</a:t>
            </a:r>
            <a:r>
              <a:rPr lang="en-US" baseline="0" dirty="0"/>
              <a:t> =634 AF</a:t>
            </a:r>
          </a:p>
          <a:p>
            <a:r>
              <a:rPr lang="en-US" baseline="0" dirty="0"/>
              <a:t>GSWC = 564 AF</a:t>
            </a:r>
          </a:p>
          <a:p>
            <a:r>
              <a:rPr lang="en-US" baseline="0" dirty="0"/>
              <a:t>ST= 48 AF </a:t>
            </a:r>
          </a:p>
          <a:p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BF420-791C-4BC7-8ABF-0174740254B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54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Ray Dienzo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LOCSD</a:t>
            </a:r>
            <a:r>
              <a:rPr lang="en-US" baseline="0" dirty="0"/>
              <a:t> =634 AF</a:t>
            </a:r>
          </a:p>
          <a:p>
            <a:r>
              <a:rPr lang="en-US" baseline="0" dirty="0"/>
              <a:t>GSWC = 564 AF</a:t>
            </a:r>
          </a:p>
          <a:p>
            <a:r>
              <a:rPr lang="en-US" baseline="0" dirty="0"/>
              <a:t>ST= 48 AF </a:t>
            </a:r>
          </a:p>
          <a:p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BF420-791C-4BC7-8ABF-0174740254B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54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Ray Dienzo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LOCSD</a:t>
            </a:r>
            <a:r>
              <a:rPr lang="en-US" baseline="0" dirty="0"/>
              <a:t> =634 AF</a:t>
            </a:r>
          </a:p>
          <a:p>
            <a:r>
              <a:rPr lang="en-US" baseline="0" dirty="0"/>
              <a:t>GSWC = 564 AF</a:t>
            </a:r>
          </a:p>
          <a:p>
            <a:r>
              <a:rPr lang="en-US" baseline="0" dirty="0"/>
              <a:t>ST= 48 AF </a:t>
            </a:r>
          </a:p>
          <a:p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BF420-791C-4BC7-8ABF-0174740254B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54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BF420-791C-4BC7-8ABF-0174740254B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60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BF420-791C-4BC7-8ABF-0174740254B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4696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BF420-791C-4BC7-8ABF-0174740254B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5841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BF420-791C-4BC7-8ABF-0174740254B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535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447801"/>
            <a:ext cx="6619244" cy="3329581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4777380"/>
            <a:ext cx="6619244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2E6AA-8438-457B-997F-43F57B693294}" type="datetime1">
              <a:rPr lang="en-US" smtClean="0"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B65F-B0B0-4003-A6BC-45916BC482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779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4800587"/>
            <a:ext cx="6619243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685800"/>
            <a:ext cx="6619244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5367325"/>
            <a:ext cx="6619242" cy="49371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44AE6-D1F3-4B48-99C5-910422A3C099}" type="datetime1">
              <a:rPr lang="en-US" smtClean="0"/>
              <a:t>9/4/2018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B65F-B0B0-4003-A6BC-45916BC482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979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447800"/>
            <a:ext cx="6619244" cy="19812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6619244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8ABEE-B4EB-4656-9050-7BED929805E9}" type="datetime1">
              <a:rPr lang="en-US" smtClean="0"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B65F-B0B0-4003-A6BC-45916BC482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910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447800"/>
            <a:ext cx="5999486" cy="232337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7800" y="3771174"/>
            <a:ext cx="5459737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4350657"/>
            <a:ext cx="6619244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83424-71EB-48A8-85E2-33F1CF1A8187}" type="datetime1">
              <a:rPr lang="en-US" smtClean="0"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B65F-B0B0-4003-A6BC-45916BC4821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721" y="971254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7868" y="2613788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04050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3124201"/>
            <a:ext cx="6619245" cy="165318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0B6B3-4329-408A-8D7A-611CAAC4BDC3}" type="datetime1">
              <a:rPr lang="en-US" smtClean="0"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B65F-B0B0-4003-A6BC-45916BC482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206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98120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66700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981200"/>
            <a:ext cx="220218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66700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981200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66700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4D4B5-F4F8-4AA5-8386-F4578F6E97A3}" type="datetime1">
              <a:rPr lang="en-US" smtClean="0"/>
              <a:t>9/4/2018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B65F-B0B0-4003-A6BC-45916BC482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427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4250949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2209800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4827212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4250949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2209800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4827211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4250949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2209800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4827209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5B2FB-E0B2-4051-AD65-D7BAE3373620}" type="datetime1">
              <a:rPr lang="en-US" smtClean="0"/>
              <a:t>9/4/2018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B65F-B0B0-4003-A6BC-45916BC482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9377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10BA8-45F8-4985-9F9C-D549A9E9A98B}" type="datetime1">
              <a:rPr lang="en-US" smtClean="0"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B65F-B0B0-4003-A6BC-45916BC482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4310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430214"/>
            <a:ext cx="131445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887414"/>
            <a:ext cx="5567362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2315F-4F1B-40C4-85F1-6E09DABAEECD}" type="datetime1">
              <a:rPr lang="en-US" smtClean="0"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B65F-B0B0-4003-A6BC-45916BC482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989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A6FC3-E771-4C84-A8D1-6BA34CB3E502}" type="datetime1">
              <a:rPr lang="en-US" smtClean="0"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B65F-B0B0-4003-A6BC-45916BC482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801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861734"/>
            <a:ext cx="6619243" cy="1915647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D34FD-673F-4DDA-9D66-2D673D803C1A}" type="datetime1">
              <a:rPr lang="en-US" smtClean="0"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B65F-B0B0-4003-A6BC-45916BC482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570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2060576"/>
            <a:ext cx="3297254" cy="4195763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2056093"/>
            <a:ext cx="3297256" cy="4200245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A9C71-29CB-41D1-95EA-72A9E62D1DD2}" type="datetime1">
              <a:rPr lang="en-US" smtClean="0"/>
              <a:t>9/4/2018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B65F-B0B0-4003-A6BC-45916BC482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496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2514600"/>
            <a:ext cx="3297254" cy="3741738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2514600"/>
            <a:ext cx="3297254" cy="3741738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C13FD-DD7B-4E2E-B70F-84EE846E4ACE}" type="datetime1">
              <a:rPr lang="en-US" smtClean="0"/>
              <a:t>9/4/2018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B65F-B0B0-4003-A6BC-45916BC482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304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A46EF-82E0-4D0E-A091-1748138E42DB}" type="datetime1">
              <a:rPr lang="en-US" smtClean="0"/>
              <a:t>9/4/2018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B65F-B0B0-4003-A6BC-45916BC482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693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F8906-1120-42A7-A692-73EFBB7AD3E6}" type="datetime1">
              <a:rPr lang="en-US" smtClean="0"/>
              <a:t>9/4/2018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B65F-B0B0-4003-A6BC-45916BC482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38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1447800"/>
            <a:ext cx="2550798" cy="144780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447800"/>
            <a:ext cx="3896998" cy="4572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3129281"/>
            <a:ext cx="2550797" cy="289559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3B4BF-1D7C-4D58-9FE7-BCEA853EBEF1}" type="datetime1">
              <a:rPr lang="en-US" smtClean="0"/>
              <a:t>9/4/2018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B65F-B0B0-4003-A6BC-45916BC482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101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854192"/>
            <a:ext cx="3819680" cy="1574808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1143000"/>
            <a:ext cx="24003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3813734" cy="13716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AC462-2EE9-446B-939C-CC01DF8BDB26}" type="datetime1">
              <a:rPr lang="en-US" smtClean="0"/>
              <a:t>9/4/2018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B65F-B0B0-4003-A6BC-45916BC482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479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6"/>
            <a:ext cx="302775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8"/>
            <a:ext cx="1141809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1"/>
            <a:ext cx="1202540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452718"/>
            <a:ext cx="7053542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2052919"/>
            <a:ext cx="6709906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5A99DCE-7703-474B-99A3-2AB775444B41}" type="datetime1">
              <a:rPr lang="en-US" smtClean="0"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06" y="295730"/>
            <a:ext cx="62864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9B65F-B0B0-4003-A6BC-45916BC482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932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hf hdr="0" ftr="0" dt="0"/>
  <p:txStyles>
    <p:titleStyle>
      <a:lvl1pPr algn="l" defTabSz="342900" rtl="0" eaLnBrk="1" latinLnBrk="0" hangingPunct="1">
        <a:spcBef>
          <a:spcPct val="0"/>
        </a:spcBef>
        <a:buNone/>
        <a:defRPr sz="315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35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7950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1289160"/>
            <a:ext cx="8359040" cy="4901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defTabSz="457200" eaLnBrk="0" fontAlgn="base" hangingPunct="0">
              <a:lnSpc>
                <a:spcPts val="2700"/>
              </a:lnSpc>
              <a:spcBef>
                <a:spcPts val="125"/>
              </a:spcBef>
              <a:spcAft>
                <a:spcPts val="1200"/>
              </a:spcAft>
              <a:buSzPct val="70000"/>
              <a:buFont typeface="Arial" pitchFamily="34" charset="0"/>
              <a:buChar char="•"/>
            </a:pPr>
            <a:r>
              <a:rPr lang="en-US" sz="2800" dirty="0">
                <a:cs typeface="Calibri"/>
              </a:rPr>
              <a:t>Technical discussion today, identifying selection factors and hydrogeology</a:t>
            </a:r>
          </a:p>
          <a:p>
            <a:pPr marL="457200" lvl="0" indent="-457200" defTabSz="457200" eaLnBrk="0" fontAlgn="base" hangingPunct="0">
              <a:lnSpc>
                <a:spcPts val="2700"/>
              </a:lnSpc>
              <a:spcBef>
                <a:spcPts val="125"/>
              </a:spcBef>
              <a:spcAft>
                <a:spcPts val="1200"/>
              </a:spcAft>
              <a:buSzPct val="70000"/>
              <a:buFont typeface="Arial" pitchFamily="34" charset="0"/>
              <a:buChar char="•"/>
            </a:pPr>
            <a:r>
              <a:rPr lang="en-US" sz="2800" dirty="0">
                <a:cs typeface="Calibri"/>
              </a:rPr>
              <a:t>No final site is selected or recommended at this time</a:t>
            </a:r>
          </a:p>
          <a:p>
            <a:pPr marL="457200" lvl="0" indent="-457200" defTabSz="457200" eaLnBrk="0" fontAlgn="base" hangingPunct="0">
              <a:lnSpc>
                <a:spcPts val="2700"/>
              </a:lnSpc>
              <a:spcBef>
                <a:spcPts val="125"/>
              </a:spcBef>
              <a:spcAft>
                <a:spcPts val="1200"/>
              </a:spcAft>
              <a:buSzPct val="70000"/>
              <a:buFont typeface="Arial" pitchFamily="34" charset="0"/>
              <a:buChar char="•"/>
            </a:pPr>
            <a:r>
              <a:rPr lang="en-US" sz="2800" dirty="0">
                <a:cs typeface="Calibri"/>
              </a:rPr>
              <a:t>Environmental review with multiple alternatives</a:t>
            </a:r>
          </a:p>
          <a:p>
            <a:pPr marL="457200" lvl="0" indent="-457200" defTabSz="457200" eaLnBrk="0" fontAlgn="base" hangingPunct="0">
              <a:lnSpc>
                <a:spcPts val="2700"/>
              </a:lnSpc>
              <a:spcBef>
                <a:spcPts val="125"/>
              </a:spcBef>
              <a:spcAft>
                <a:spcPts val="1200"/>
              </a:spcAft>
              <a:buSzPct val="70000"/>
              <a:buFont typeface="Arial" pitchFamily="34" charset="0"/>
              <a:buChar char="•"/>
            </a:pPr>
            <a:r>
              <a:rPr lang="en-US" sz="2800" dirty="0">
                <a:cs typeface="Calibri"/>
              </a:rPr>
              <a:t>Staff recommends final site</a:t>
            </a:r>
          </a:p>
          <a:p>
            <a:pPr marL="457200" lvl="0" indent="-457200" defTabSz="457200" eaLnBrk="0" fontAlgn="base" hangingPunct="0">
              <a:lnSpc>
                <a:spcPts val="2700"/>
              </a:lnSpc>
              <a:spcBef>
                <a:spcPts val="125"/>
              </a:spcBef>
              <a:spcAft>
                <a:spcPts val="1200"/>
              </a:spcAft>
              <a:buSzPct val="70000"/>
              <a:buFont typeface="Arial" pitchFamily="34" charset="0"/>
              <a:buChar char="•"/>
            </a:pPr>
            <a:r>
              <a:rPr lang="en-US" sz="2800" dirty="0">
                <a:cs typeface="Calibri"/>
              </a:rPr>
              <a:t>Final property purchase after environmental review</a:t>
            </a:r>
          </a:p>
          <a:p>
            <a:pPr marL="457200" lvl="0" indent="-457200" defTabSz="457200" eaLnBrk="0" fontAlgn="base" hangingPunct="0">
              <a:lnSpc>
                <a:spcPts val="2700"/>
              </a:lnSpc>
              <a:spcBef>
                <a:spcPts val="125"/>
              </a:spcBef>
              <a:spcAft>
                <a:spcPts val="1200"/>
              </a:spcAft>
              <a:buSzPct val="70000"/>
              <a:buFont typeface="Arial" pitchFamily="34" charset="0"/>
              <a:buChar char="•"/>
            </a:pPr>
            <a:r>
              <a:rPr lang="en-US" sz="2800" dirty="0">
                <a:cs typeface="Calibri"/>
              </a:rPr>
              <a:t>Coast Development Permit process</a:t>
            </a:r>
          </a:p>
          <a:p>
            <a:pPr lvl="0" defTabSz="457200" eaLnBrk="0" fontAlgn="base" hangingPunct="0">
              <a:lnSpc>
                <a:spcPts val="2700"/>
              </a:lnSpc>
              <a:spcBef>
                <a:spcPts val="125"/>
              </a:spcBef>
              <a:spcAft>
                <a:spcPts val="1200"/>
              </a:spcAft>
              <a:buSzPct val="70000"/>
            </a:pPr>
            <a:endParaRPr lang="en-US" sz="2800" dirty="0">
              <a:cs typeface="Calibri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0" y="69987"/>
            <a:ext cx="8359040" cy="993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marL="0"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defRPr sz="3600" b="0" i="0" kern="120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  <a:lvl2pPr algn="l" defTabSz="457200" rtl="0" eaLnBrk="0" fontAlgn="base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algn="l" defTabSz="457200" rtl="0" eaLnBrk="0" fontAlgn="base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algn="l" defTabSz="457200" rtl="0" eaLnBrk="0" fontAlgn="base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algn="l" defTabSz="457200" rtl="0" eaLnBrk="0" fontAlgn="base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457200" algn="l" defTabSz="457200" rtl="0" fontAlgn="base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B7DEE8"/>
                </a:solidFill>
                <a:latin typeface="Arial" pitchFamily="34" charset="0"/>
                <a:cs typeface="Arial" pitchFamily="34" charset="0"/>
              </a:defRPr>
            </a:lvl6pPr>
            <a:lvl7pPr marL="914400" algn="l" defTabSz="457200" rtl="0" fontAlgn="base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B7DEE8"/>
                </a:solidFill>
                <a:latin typeface="Arial" pitchFamily="34" charset="0"/>
                <a:cs typeface="Arial" pitchFamily="34" charset="0"/>
              </a:defRPr>
            </a:lvl7pPr>
            <a:lvl8pPr marL="1371600" algn="l" defTabSz="457200" rtl="0" fontAlgn="base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B7DEE8"/>
                </a:solidFill>
                <a:latin typeface="Arial" pitchFamily="34" charset="0"/>
                <a:cs typeface="Arial" pitchFamily="34" charset="0"/>
              </a:defRPr>
            </a:lvl8pPr>
            <a:lvl9pPr marL="1828800" algn="l" defTabSz="457200" rtl="0" fontAlgn="base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B7DEE8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>
                <a:solidFill>
                  <a:schemeClr val="tx2"/>
                </a:solidFill>
                <a:latin typeface="Century Gothic" panose="020B0502020202020204" pitchFamily="34" charset="0"/>
              </a:rPr>
              <a:t>Program C Well Site Selection</a:t>
            </a:r>
          </a:p>
          <a:p>
            <a:pPr marL="0" marR="0" lvl="0" indent="0" algn="ctr" defTabSz="457200" rtl="0" eaLnBrk="0" fontAlgn="base" latinLnBrk="0" hangingPunct="0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entury Gothic" panose="020B0502020202020204" pitchFamily="34" charset="0"/>
              </a:rPr>
              <a:t>Process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B65F-B0B0-4003-A6BC-45916BC4821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3219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1289160"/>
            <a:ext cx="8359040" cy="4901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defTabSz="457200" eaLnBrk="0" fontAlgn="base" hangingPunct="0">
              <a:lnSpc>
                <a:spcPts val="2700"/>
              </a:lnSpc>
              <a:spcBef>
                <a:spcPts val="125"/>
              </a:spcBef>
              <a:spcAft>
                <a:spcPts val="1200"/>
              </a:spcAft>
              <a:buSzPct val="70000"/>
              <a:buFont typeface="Arial" pitchFamily="34" charset="0"/>
              <a:buChar char="•"/>
            </a:pPr>
            <a:r>
              <a:rPr lang="en-US" sz="2800" dirty="0">
                <a:cs typeface="Calibri"/>
              </a:rPr>
              <a:t>Site A – LOMS (Zone D/E): Key concern, disadvantage – perhaps &lt; 100 AFY</a:t>
            </a:r>
          </a:p>
          <a:p>
            <a:pPr marL="457200" lvl="0" indent="-457200" defTabSz="457200" eaLnBrk="0" fontAlgn="base" hangingPunct="0">
              <a:lnSpc>
                <a:spcPts val="2700"/>
              </a:lnSpc>
              <a:spcBef>
                <a:spcPts val="125"/>
              </a:spcBef>
              <a:spcAft>
                <a:spcPts val="1200"/>
              </a:spcAft>
              <a:buSzPct val="70000"/>
              <a:buFont typeface="Arial" pitchFamily="34" charset="0"/>
              <a:buChar char="•"/>
            </a:pPr>
            <a:r>
              <a:rPr lang="en-US" sz="2800" dirty="0">
                <a:cs typeface="Calibri"/>
              </a:rPr>
              <a:t>Site B – Sage (Zone D/E): Concern, disadvantage – perhaps &lt; 100 AFY</a:t>
            </a:r>
          </a:p>
          <a:p>
            <a:pPr marL="457200" lvl="0" indent="-457200" defTabSz="457200" eaLnBrk="0" fontAlgn="base" hangingPunct="0">
              <a:lnSpc>
                <a:spcPts val="2700"/>
              </a:lnSpc>
              <a:spcBef>
                <a:spcPts val="125"/>
              </a:spcBef>
              <a:spcAft>
                <a:spcPts val="1200"/>
              </a:spcAft>
              <a:buSzPct val="70000"/>
              <a:buFont typeface="Arial" pitchFamily="34" charset="0"/>
              <a:buChar char="•"/>
            </a:pPr>
            <a:r>
              <a:rPr lang="en-US" sz="2800" dirty="0">
                <a:cs typeface="Calibri"/>
              </a:rPr>
              <a:t>Site C – Andre (Zone D/E): Deepest portion of Zones D &amp; E, advantage, &gt;140 AFY</a:t>
            </a:r>
          </a:p>
          <a:p>
            <a:pPr marL="457200" lvl="0" indent="-457200" defTabSz="457200" eaLnBrk="0" fontAlgn="base" hangingPunct="0">
              <a:lnSpc>
                <a:spcPts val="2700"/>
              </a:lnSpc>
              <a:spcBef>
                <a:spcPts val="125"/>
              </a:spcBef>
              <a:spcAft>
                <a:spcPts val="1200"/>
              </a:spcAft>
              <a:buSzPct val="70000"/>
              <a:buFont typeface="Arial" pitchFamily="34" charset="0"/>
              <a:buChar char="•"/>
            </a:pPr>
            <a:r>
              <a:rPr lang="en-US" sz="2800" dirty="0">
                <a:cs typeface="Calibri"/>
              </a:rPr>
              <a:t>Site D – Sunny Oaks (Zone C/D/E) – good production including Zone C, advantage</a:t>
            </a:r>
          </a:p>
          <a:p>
            <a:pPr lvl="0" defTabSz="457200" eaLnBrk="0" fontAlgn="base" hangingPunct="0">
              <a:lnSpc>
                <a:spcPts val="2700"/>
              </a:lnSpc>
              <a:spcBef>
                <a:spcPts val="125"/>
              </a:spcBef>
              <a:spcAft>
                <a:spcPts val="1200"/>
              </a:spcAft>
              <a:buSzPct val="70000"/>
            </a:pPr>
            <a:r>
              <a:rPr lang="en-US" sz="2800" dirty="0">
                <a:cs typeface="Calibri"/>
              </a:rPr>
              <a:t>	&gt;190 AFY</a:t>
            </a:r>
          </a:p>
          <a:p>
            <a:pPr lvl="0" defTabSz="457200" eaLnBrk="0" fontAlgn="base" hangingPunct="0">
              <a:lnSpc>
                <a:spcPts val="2700"/>
              </a:lnSpc>
              <a:spcBef>
                <a:spcPts val="125"/>
              </a:spcBef>
              <a:spcAft>
                <a:spcPts val="1200"/>
              </a:spcAft>
              <a:buSzPct val="70000"/>
            </a:pPr>
            <a:endParaRPr lang="en-US" sz="2800" dirty="0">
              <a:cs typeface="Calibri"/>
            </a:endParaRPr>
          </a:p>
          <a:p>
            <a:pPr lvl="0" defTabSz="457200" eaLnBrk="0" fontAlgn="base" hangingPunct="0">
              <a:lnSpc>
                <a:spcPts val="2700"/>
              </a:lnSpc>
              <a:spcBef>
                <a:spcPts val="125"/>
              </a:spcBef>
              <a:spcAft>
                <a:spcPts val="1200"/>
              </a:spcAft>
              <a:buSzPct val="70000"/>
            </a:pPr>
            <a:endParaRPr lang="en-US" sz="2800" dirty="0">
              <a:cs typeface="Calibri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0" y="69987"/>
            <a:ext cx="8359040" cy="993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marL="0"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defRPr sz="3600" b="0" i="0" kern="120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  <a:lvl2pPr algn="l" defTabSz="457200" rtl="0" eaLnBrk="0" fontAlgn="base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algn="l" defTabSz="457200" rtl="0" eaLnBrk="0" fontAlgn="base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algn="l" defTabSz="457200" rtl="0" eaLnBrk="0" fontAlgn="base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algn="l" defTabSz="457200" rtl="0" eaLnBrk="0" fontAlgn="base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457200" algn="l" defTabSz="457200" rtl="0" fontAlgn="base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B7DEE8"/>
                </a:solidFill>
                <a:latin typeface="Arial" pitchFamily="34" charset="0"/>
                <a:cs typeface="Arial" pitchFamily="34" charset="0"/>
              </a:defRPr>
            </a:lvl6pPr>
            <a:lvl7pPr marL="914400" algn="l" defTabSz="457200" rtl="0" fontAlgn="base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B7DEE8"/>
                </a:solidFill>
                <a:latin typeface="Arial" pitchFamily="34" charset="0"/>
                <a:cs typeface="Arial" pitchFamily="34" charset="0"/>
              </a:defRPr>
            </a:lvl7pPr>
            <a:lvl8pPr marL="1371600" algn="l" defTabSz="457200" rtl="0" fontAlgn="base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B7DEE8"/>
                </a:solidFill>
                <a:latin typeface="Arial" pitchFamily="34" charset="0"/>
                <a:cs typeface="Arial" pitchFamily="34" charset="0"/>
              </a:defRPr>
            </a:lvl8pPr>
            <a:lvl9pPr marL="1828800" algn="l" defTabSz="457200" rtl="0" fontAlgn="base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B7DEE8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>
                <a:solidFill>
                  <a:schemeClr val="tx2"/>
                </a:solidFill>
                <a:latin typeface="Century Gothic" panose="020B0502020202020204" pitchFamily="34" charset="0"/>
              </a:rPr>
              <a:t>Annual Production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B65F-B0B0-4003-A6BC-45916BC4821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8137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1289160"/>
            <a:ext cx="8359040" cy="4388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defTabSz="457200" eaLnBrk="0" fontAlgn="base" hangingPunct="0">
              <a:lnSpc>
                <a:spcPts val="2700"/>
              </a:lnSpc>
              <a:spcBef>
                <a:spcPts val="125"/>
              </a:spcBef>
              <a:spcAft>
                <a:spcPts val="1200"/>
              </a:spcAft>
              <a:buSzPct val="70000"/>
              <a:buFont typeface="Arial" pitchFamily="34" charset="0"/>
              <a:buChar char="•"/>
            </a:pPr>
            <a:r>
              <a:rPr lang="en-US" sz="2800" dirty="0">
                <a:cs typeface="Calibri"/>
              </a:rPr>
              <a:t>Site A – LOMS: 1,100’ pipeline required, neutral</a:t>
            </a:r>
          </a:p>
          <a:p>
            <a:pPr marL="457200" lvl="0" indent="-457200" defTabSz="457200" eaLnBrk="0" fontAlgn="base" hangingPunct="0">
              <a:lnSpc>
                <a:spcPts val="2700"/>
              </a:lnSpc>
              <a:spcBef>
                <a:spcPts val="125"/>
              </a:spcBef>
              <a:spcAft>
                <a:spcPts val="1200"/>
              </a:spcAft>
              <a:buSzPct val="70000"/>
              <a:buFont typeface="Arial" pitchFamily="34" charset="0"/>
              <a:buChar char="•"/>
            </a:pPr>
            <a:r>
              <a:rPr lang="en-US" sz="2800" dirty="0">
                <a:cs typeface="Calibri"/>
              </a:rPr>
              <a:t>Site B – Sage: 2,200’ pipeline required, disadvantage</a:t>
            </a:r>
          </a:p>
          <a:p>
            <a:pPr marL="457200" lvl="0" indent="-457200" defTabSz="457200" eaLnBrk="0" fontAlgn="base" hangingPunct="0">
              <a:lnSpc>
                <a:spcPts val="2700"/>
              </a:lnSpc>
              <a:spcBef>
                <a:spcPts val="125"/>
              </a:spcBef>
              <a:spcAft>
                <a:spcPts val="1200"/>
              </a:spcAft>
              <a:buSzPct val="70000"/>
              <a:buFont typeface="Arial" pitchFamily="34" charset="0"/>
              <a:buChar char="•"/>
            </a:pPr>
            <a:r>
              <a:rPr lang="en-US" sz="2800" dirty="0">
                <a:cs typeface="Calibri"/>
              </a:rPr>
              <a:t>Site C – Andre: 600’ pipeline required, advantage</a:t>
            </a:r>
          </a:p>
          <a:p>
            <a:pPr marL="457200" lvl="0" indent="-457200" defTabSz="457200" eaLnBrk="0" fontAlgn="base" hangingPunct="0">
              <a:lnSpc>
                <a:spcPts val="2700"/>
              </a:lnSpc>
              <a:spcBef>
                <a:spcPts val="125"/>
              </a:spcBef>
              <a:spcAft>
                <a:spcPts val="1200"/>
              </a:spcAft>
              <a:buSzPct val="70000"/>
              <a:buFont typeface="Arial" pitchFamily="34" charset="0"/>
              <a:buChar char="•"/>
            </a:pPr>
            <a:r>
              <a:rPr lang="en-US" sz="2800" dirty="0">
                <a:cs typeface="Calibri"/>
              </a:rPr>
              <a:t>Site D – Sunny Oaks: 1,200 ‘ pipeline required using trenchless technology, neutral</a:t>
            </a:r>
          </a:p>
          <a:p>
            <a:pPr lvl="0" defTabSz="457200" eaLnBrk="0" fontAlgn="base" hangingPunct="0">
              <a:lnSpc>
                <a:spcPts val="2700"/>
              </a:lnSpc>
              <a:spcBef>
                <a:spcPts val="125"/>
              </a:spcBef>
              <a:spcAft>
                <a:spcPts val="1200"/>
              </a:spcAft>
              <a:buSzPct val="70000"/>
            </a:pPr>
            <a:endParaRPr lang="en-US" sz="2800" dirty="0">
              <a:cs typeface="Calibri"/>
            </a:endParaRPr>
          </a:p>
          <a:p>
            <a:pPr lvl="0" defTabSz="457200" eaLnBrk="0" fontAlgn="base" hangingPunct="0">
              <a:lnSpc>
                <a:spcPts val="2700"/>
              </a:lnSpc>
              <a:spcBef>
                <a:spcPts val="125"/>
              </a:spcBef>
              <a:spcAft>
                <a:spcPts val="1200"/>
              </a:spcAft>
              <a:buSzPct val="70000"/>
            </a:pPr>
            <a:endParaRPr lang="en-US" sz="2800" dirty="0">
              <a:cs typeface="Calibri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0" y="69987"/>
            <a:ext cx="8359040" cy="993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marL="0"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defRPr sz="3600" b="0" i="0" kern="120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  <a:lvl2pPr algn="l" defTabSz="457200" rtl="0" eaLnBrk="0" fontAlgn="base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algn="l" defTabSz="457200" rtl="0" eaLnBrk="0" fontAlgn="base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algn="l" defTabSz="457200" rtl="0" eaLnBrk="0" fontAlgn="base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algn="l" defTabSz="457200" rtl="0" eaLnBrk="0" fontAlgn="base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457200" algn="l" defTabSz="457200" rtl="0" fontAlgn="base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B7DEE8"/>
                </a:solidFill>
                <a:latin typeface="Arial" pitchFamily="34" charset="0"/>
                <a:cs typeface="Arial" pitchFamily="34" charset="0"/>
              </a:defRPr>
            </a:lvl6pPr>
            <a:lvl7pPr marL="914400" algn="l" defTabSz="457200" rtl="0" fontAlgn="base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B7DEE8"/>
                </a:solidFill>
                <a:latin typeface="Arial" pitchFamily="34" charset="0"/>
                <a:cs typeface="Arial" pitchFamily="34" charset="0"/>
              </a:defRPr>
            </a:lvl7pPr>
            <a:lvl8pPr marL="1371600" algn="l" defTabSz="457200" rtl="0" fontAlgn="base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B7DEE8"/>
                </a:solidFill>
                <a:latin typeface="Arial" pitchFamily="34" charset="0"/>
                <a:cs typeface="Arial" pitchFamily="34" charset="0"/>
              </a:defRPr>
            </a:lvl8pPr>
            <a:lvl9pPr marL="1828800" algn="l" defTabSz="457200" rtl="0" fontAlgn="base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B7DEE8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>
                <a:solidFill>
                  <a:schemeClr val="tx2"/>
                </a:solidFill>
                <a:latin typeface="Century Gothic" panose="020B0502020202020204" pitchFamily="34" charset="0"/>
              </a:rPr>
              <a:t>Proximity to Infrastructure </a:t>
            </a:r>
          </a:p>
          <a:p>
            <a:pPr marL="0" marR="0" lvl="0" indent="0" algn="ctr" defTabSz="457200" rtl="0" eaLnBrk="0" fontAlgn="base" latinLnBrk="0" hangingPunct="0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>
                <a:solidFill>
                  <a:schemeClr val="tx2"/>
                </a:solidFill>
                <a:latin typeface="Century Gothic" panose="020B0502020202020204" pitchFamily="34" charset="0"/>
              </a:rPr>
              <a:t>(Community Water Mains)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B65F-B0B0-4003-A6BC-45916BC4821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9405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1289160"/>
            <a:ext cx="8359040" cy="4388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defTabSz="457200" eaLnBrk="0" fontAlgn="base" hangingPunct="0">
              <a:lnSpc>
                <a:spcPts val="2700"/>
              </a:lnSpc>
              <a:spcBef>
                <a:spcPts val="125"/>
              </a:spcBef>
              <a:spcAft>
                <a:spcPts val="1200"/>
              </a:spcAft>
              <a:buSzPct val="70000"/>
              <a:buFont typeface="Arial" pitchFamily="34" charset="0"/>
              <a:buChar char="•"/>
            </a:pPr>
            <a:r>
              <a:rPr lang="en-US" sz="2800" dirty="0">
                <a:cs typeface="Calibri"/>
              </a:rPr>
              <a:t>Site A – LOMS: Expected to be non-controversial - advantage</a:t>
            </a:r>
          </a:p>
          <a:p>
            <a:pPr marL="457200" lvl="0" indent="-457200" defTabSz="457200" eaLnBrk="0" fontAlgn="base" hangingPunct="0">
              <a:lnSpc>
                <a:spcPts val="2700"/>
              </a:lnSpc>
              <a:spcBef>
                <a:spcPts val="125"/>
              </a:spcBef>
              <a:spcAft>
                <a:spcPts val="1200"/>
              </a:spcAft>
              <a:buSzPct val="70000"/>
              <a:buFont typeface="Arial" pitchFamily="34" charset="0"/>
              <a:buChar char="•"/>
            </a:pPr>
            <a:r>
              <a:rPr lang="en-US" sz="2800" dirty="0">
                <a:cs typeface="Calibri"/>
              </a:rPr>
              <a:t>Site B – Sage: Potential controversy, disadvantage</a:t>
            </a:r>
          </a:p>
          <a:p>
            <a:pPr marL="457200" lvl="0" indent="-457200" defTabSz="457200" eaLnBrk="0" fontAlgn="base" hangingPunct="0">
              <a:lnSpc>
                <a:spcPts val="2700"/>
              </a:lnSpc>
              <a:spcBef>
                <a:spcPts val="125"/>
              </a:spcBef>
              <a:spcAft>
                <a:spcPts val="1200"/>
              </a:spcAft>
              <a:buSzPct val="70000"/>
              <a:buFont typeface="Arial" pitchFamily="34" charset="0"/>
              <a:buChar char="•"/>
            </a:pPr>
            <a:r>
              <a:rPr lang="en-US" sz="2800" dirty="0">
                <a:cs typeface="Calibri"/>
              </a:rPr>
              <a:t>Site C – Andre: Significant community concern - disadvantage</a:t>
            </a:r>
          </a:p>
          <a:p>
            <a:pPr marL="457200" lvl="0" indent="-457200" defTabSz="457200" eaLnBrk="0" fontAlgn="base" hangingPunct="0">
              <a:lnSpc>
                <a:spcPts val="2700"/>
              </a:lnSpc>
              <a:spcBef>
                <a:spcPts val="125"/>
              </a:spcBef>
              <a:spcAft>
                <a:spcPts val="1200"/>
              </a:spcAft>
              <a:buSzPct val="70000"/>
              <a:buFont typeface="Arial" pitchFamily="34" charset="0"/>
              <a:buChar char="•"/>
            </a:pPr>
            <a:r>
              <a:rPr lang="en-US" sz="2800" dirty="0">
                <a:cs typeface="Calibri"/>
              </a:rPr>
              <a:t>Site D – Sunny Oaks: Neighborhood opinion unknown at this time</a:t>
            </a:r>
          </a:p>
          <a:p>
            <a:pPr lvl="0" defTabSz="457200" eaLnBrk="0" fontAlgn="base" hangingPunct="0">
              <a:lnSpc>
                <a:spcPts val="2700"/>
              </a:lnSpc>
              <a:spcBef>
                <a:spcPts val="125"/>
              </a:spcBef>
              <a:spcAft>
                <a:spcPts val="1200"/>
              </a:spcAft>
              <a:buSzPct val="70000"/>
            </a:pPr>
            <a:endParaRPr lang="en-US" sz="2800" dirty="0">
              <a:cs typeface="Calibri"/>
            </a:endParaRPr>
          </a:p>
          <a:p>
            <a:pPr lvl="0" defTabSz="457200" eaLnBrk="0" fontAlgn="base" hangingPunct="0">
              <a:lnSpc>
                <a:spcPts val="2700"/>
              </a:lnSpc>
              <a:spcBef>
                <a:spcPts val="125"/>
              </a:spcBef>
              <a:spcAft>
                <a:spcPts val="1200"/>
              </a:spcAft>
              <a:buSzPct val="70000"/>
            </a:pPr>
            <a:endParaRPr lang="en-US" sz="2800" dirty="0">
              <a:cs typeface="Calibri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0" y="69987"/>
            <a:ext cx="8359040" cy="993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marL="0"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defRPr sz="3600" b="0" i="0" kern="120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  <a:lvl2pPr algn="l" defTabSz="457200" rtl="0" eaLnBrk="0" fontAlgn="base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algn="l" defTabSz="457200" rtl="0" eaLnBrk="0" fontAlgn="base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algn="l" defTabSz="457200" rtl="0" eaLnBrk="0" fontAlgn="base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algn="l" defTabSz="457200" rtl="0" eaLnBrk="0" fontAlgn="base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457200" algn="l" defTabSz="457200" rtl="0" fontAlgn="base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B7DEE8"/>
                </a:solidFill>
                <a:latin typeface="Arial" pitchFamily="34" charset="0"/>
                <a:cs typeface="Arial" pitchFamily="34" charset="0"/>
              </a:defRPr>
            </a:lvl6pPr>
            <a:lvl7pPr marL="914400" algn="l" defTabSz="457200" rtl="0" fontAlgn="base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B7DEE8"/>
                </a:solidFill>
                <a:latin typeface="Arial" pitchFamily="34" charset="0"/>
                <a:cs typeface="Arial" pitchFamily="34" charset="0"/>
              </a:defRPr>
            </a:lvl7pPr>
            <a:lvl8pPr marL="1371600" algn="l" defTabSz="457200" rtl="0" fontAlgn="base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B7DEE8"/>
                </a:solidFill>
                <a:latin typeface="Arial" pitchFamily="34" charset="0"/>
                <a:cs typeface="Arial" pitchFamily="34" charset="0"/>
              </a:defRPr>
            </a:lvl8pPr>
            <a:lvl9pPr marL="1828800" algn="l" defTabSz="457200" rtl="0" fontAlgn="base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B7DEE8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>
                <a:solidFill>
                  <a:schemeClr val="tx2"/>
                </a:solidFill>
                <a:latin typeface="Century Gothic" panose="020B0502020202020204" pitchFamily="34" charset="0"/>
              </a:rPr>
              <a:t>Neighborhood/Community </a:t>
            </a:r>
          </a:p>
          <a:p>
            <a:pPr marL="0" marR="0" lvl="0" indent="0" algn="ctr" defTabSz="457200" rtl="0" eaLnBrk="0" fontAlgn="base" latinLnBrk="0" hangingPunct="0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>
                <a:solidFill>
                  <a:schemeClr val="tx2"/>
                </a:solidFill>
                <a:latin typeface="Century Gothic" panose="020B0502020202020204" pitchFamily="34" charset="0"/>
              </a:rPr>
              <a:t>Acceptance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B65F-B0B0-4003-A6BC-45916BC4821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7245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1289160"/>
            <a:ext cx="8359040" cy="3003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defTabSz="457200" eaLnBrk="0" fontAlgn="base" hangingPunct="0">
              <a:lnSpc>
                <a:spcPts val="2700"/>
              </a:lnSpc>
              <a:spcBef>
                <a:spcPts val="125"/>
              </a:spcBef>
              <a:spcAft>
                <a:spcPts val="1200"/>
              </a:spcAft>
              <a:buSzPct val="70000"/>
              <a:buFont typeface="Arial" pitchFamily="34" charset="0"/>
              <a:buChar char="•"/>
            </a:pPr>
            <a:r>
              <a:rPr lang="en-US" sz="2800" dirty="0">
                <a:cs typeface="Calibri"/>
              </a:rPr>
              <a:t>Site A – LOMS: Advantage</a:t>
            </a:r>
          </a:p>
          <a:p>
            <a:pPr marL="457200" lvl="0" indent="-457200" defTabSz="457200" eaLnBrk="0" fontAlgn="base" hangingPunct="0">
              <a:lnSpc>
                <a:spcPts val="2700"/>
              </a:lnSpc>
              <a:spcBef>
                <a:spcPts val="125"/>
              </a:spcBef>
              <a:spcAft>
                <a:spcPts val="1200"/>
              </a:spcAft>
              <a:buSzPct val="70000"/>
              <a:buFont typeface="Arial" pitchFamily="34" charset="0"/>
              <a:buChar char="•"/>
            </a:pPr>
            <a:r>
              <a:rPr lang="en-US" sz="2800" dirty="0">
                <a:cs typeface="Calibri"/>
              </a:rPr>
              <a:t>Site B – Sage: Unknown, premature</a:t>
            </a:r>
          </a:p>
          <a:p>
            <a:pPr marL="457200" lvl="0" indent="-457200" defTabSz="457200" eaLnBrk="0" fontAlgn="base" hangingPunct="0">
              <a:lnSpc>
                <a:spcPts val="2700"/>
              </a:lnSpc>
              <a:spcBef>
                <a:spcPts val="125"/>
              </a:spcBef>
              <a:spcAft>
                <a:spcPts val="1200"/>
              </a:spcAft>
              <a:buSzPct val="70000"/>
              <a:buFont typeface="Arial" pitchFamily="34" charset="0"/>
              <a:buChar char="•"/>
            </a:pPr>
            <a:r>
              <a:rPr lang="en-US" sz="2800" dirty="0">
                <a:cs typeface="Calibri"/>
              </a:rPr>
              <a:t>Site C – Andre: Advantage</a:t>
            </a:r>
          </a:p>
          <a:p>
            <a:pPr marL="457200" lvl="0" indent="-457200" defTabSz="457200" eaLnBrk="0" fontAlgn="base" hangingPunct="0">
              <a:lnSpc>
                <a:spcPts val="2700"/>
              </a:lnSpc>
              <a:spcBef>
                <a:spcPts val="125"/>
              </a:spcBef>
              <a:spcAft>
                <a:spcPts val="1200"/>
              </a:spcAft>
              <a:buSzPct val="70000"/>
              <a:buFont typeface="Arial" pitchFamily="34" charset="0"/>
              <a:buChar char="•"/>
            </a:pPr>
            <a:r>
              <a:rPr lang="en-US" sz="2800" dirty="0">
                <a:cs typeface="Calibri"/>
              </a:rPr>
              <a:t>Site D – Sunny Oaks: Unknown, premature</a:t>
            </a:r>
          </a:p>
          <a:p>
            <a:pPr lvl="0" defTabSz="457200" eaLnBrk="0" fontAlgn="base" hangingPunct="0">
              <a:lnSpc>
                <a:spcPts val="2700"/>
              </a:lnSpc>
              <a:spcBef>
                <a:spcPts val="125"/>
              </a:spcBef>
              <a:spcAft>
                <a:spcPts val="1200"/>
              </a:spcAft>
              <a:buSzPct val="70000"/>
            </a:pPr>
            <a:endParaRPr lang="en-US" sz="2800" dirty="0">
              <a:cs typeface="Calibri"/>
            </a:endParaRPr>
          </a:p>
          <a:p>
            <a:pPr lvl="0" defTabSz="457200" eaLnBrk="0" fontAlgn="base" hangingPunct="0">
              <a:lnSpc>
                <a:spcPts val="2700"/>
              </a:lnSpc>
              <a:spcBef>
                <a:spcPts val="125"/>
              </a:spcBef>
              <a:spcAft>
                <a:spcPts val="1200"/>
              </a:spcAft>
              <a:buSzPct val="70000"/>
            </a:pPr>
            <a:endParaRPr lang="en-US" sz="2800" dirty="0">
              <a:cs typeface="Calibri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0" y="69987"/>
            <a:ext cx="8359040" cy="993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marL="0"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defRPr sz="3600" b="0" i="0" kern="120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  <a:lvl2pPr algn="l" defTabSz="457200" rtl="0" eaLnBrk="0" fontAlgn="base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algn="l" defTabSz="457200" rtl="0" eaLnBrk="0" fontAlgn="base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algn="l" defTabSz="457200" rtl="0" eaLnBrk="0" fontAlgn="base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algn="l" defTabSz="457200" rtl="0" eaLnBrk="0" fontAlgn="base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457200" algn="l" defTabSz="457200" rtl="0" fontAlgn="base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B7DEE8"/>
                </a:solidFill>
                <a:latin typeface="Arial" pitchFamily="34" charset="0"/>
                <a:cs typeface="Arial" pitchFamily="34" charset="0"/>
              </a:defRPr>
            </a:lvl6pPr>
            <a:lvl7pPr marL="914400" algn="l" defTabSz="457200" rtl="0" fontAlgn="base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B7DEE8"/>
                </a:solidFill>
                <a:latin typeface="Arial" pitchFamily="34" charset="0"/>
                <a:cs typeface="Arial" pitchFamily="34" charset="0"/>
              </a:defRPr>
            </a:lvl7pPr>
            <a:lvl8pPr marL="1371600" algn="l" defTabSz="457200" rtl="0" fontAlgn="base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B7DEE8"/>
                </a:solidFill>
                <a:latin typeface="Arial" pitchFamily="34" charset="0"/>
                <a:cs typeface="Arial" pitchFamily="34" charset="0"/>
              </a:defRPr>
            </a:lvl8pPr>
            <a:lvl9pPr marL="1828800" algn="l" defTabSz="457200" rtl="0" fontAlgn="base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B7DEE8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>
                <a:solidFill>
                  <a:schemeClr val="tx2"/>
                </a:solidFill>
                <a:latin typeface="Century Gothic" panose="020B0502020202020204" pitchFamily="34" charset="0"/>
              </a:rPr>
              <a:t>Seller Status and Land Cost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B65F-B0B0-4003-A6BC-45916BC4821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0535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1289160"/>
            <a:ext cx="8359040" cy="6632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defTabSz="457200" eaLnBrk="0" fontAlgn="base" hangingPunct="0">
              <a:lnSpc>
                <a:spcPts val="2700"/>
              </a:lnSpc>
              <a:spcBef>
                <a:spcPts val="125"/>
              </a:spcBef>
              <a:spcAft>
                <a:spcPts val="1200"/>
              </a:spcAft>
              <a:buSzPct val="70000"/>
              <a:buFont typeface="Arial" pitchFamily="34" charset="0"/>
              <a:buChar char="•"/>
            </a:pPr>
            <a:r>
              <a:rPr lang="en-US" sz="2800" dirty="0">
                <a:cs typeface="Calibri"/>
              </a:rPr>
              <a:t>Site A – LOMS: Advantage – not in residential neighborhood</a:t>
            </a:r>
          </a:p>
          <a:p>
            <a:pPr marL="457200" indent="-457200" defTabSz="457200" eaLnBrk="0" fontAlgn="base" hangingPunct="0">
              <a:lnSpc>
                <a:spcPts val="2700"/>
              </a:lnSpc>
              <a:spcBef>
                <a:spcPts val="125"/>
              </a:spcBef>
              <a:spcAft>
                <a:spcPts val="1200"/>
              </a:spcAft>
              <a:buSzPct val="70000"/>
              <a:buFont typeface="Arial" pitchFamily="34" charset="0"/>
              <a:buChar char="•"/>
            </a:pPr>
            <a:r>
              <a:rPr lang="en-US" sz="2800" dirty="0">
                <a:cs typeface="Calibri"/>
              </a:rPr>
              <a:t>Site B – Sage: On large residential parcel - mitigation required including submersible pump and sound proof enclosure</a:t>
            </a:r>
          </a:p>
          <a:p>
            <a:pPr marL="457200" lvl="0" indent="-457200" defTabSz="457200" eaLnBrk="0" fontAlgn="base" hangingPunct="0">
              <a:lnSpc>
                <a:spcPts val="2700"/>
              </a:lnSpc>
              <a:spcBef>
                <a:spcPts val="125"/>
              </a:spcBef>
              <a:spcAft>
                <a:spcPts val="1200"/>
              </a:spcAft>
              <a:buSzPct val="70000"/>
              <a:buFont typeface="Arial" pitchFamily="34" charset="0"/>
              <a:buChar char="•"/>
            </a:pPr>
            <a:r>
              <a:rPr lang="en-US" sz="2800" dirty="0">
                <a:cs typeface="Calibri"/>
              </a:rPr>
              <a:t>Site C – Andre: 1-acre lot in residential neighborhood – mitigation required including submersible pump and sound proof enclosure</a:t>
            </a:r>
          </a:p>
          <a:p>
            <a:pPr marL="457200" indent="-457200" defTabSz="457200" eaLnBrk="0" fontAlgn="base" hangingPunct="0">
              <a:lnSpc>
                <a:spcPts val="2700"/>
              </a:lnSpc>
              <a:spcBef>
                <a:spcPts val="125"/>
              </a:spcBef>
              <a:spcAft>
                <a:spcPts val="1200"/>
              </a:spcAft>
              <a:buSzPct val="70000"/>
              <a:buFont typeface="Arial" pitchFamily="34" charset="0"/>
              <a:buChar char="•"/>
            </a:pPr>
            <a:r>
              <a:rPr lang="en-US" sz="2800" dirty="0">
                <a:cs typeface="Calibri"/>
              </a:rPr>
              <a:t>Site D – Sunny Oaks: adjacent to mobile homes - mitigation required including submersible pump and sound proof enclosure</a:t>
            </a:r>
          </a:p>
          <a:p>
            <a:pPr marL="457200" lvl="0" indent="-457200" defTabSz="457200" eaLnBrk="0" fontAlgn="base" hangingPunct="0">
              <a:lnSpc>
                <a:spcPts val="2700"/>
              </a:lnSpc>
              <a:spcBef>
                <a:spcPts val="125"/>
              </a:spcBef>
              <a:spcAft>
                <a:spcPts val="1200"/>
              </a:spcAft>
              <a:buSzPct val="70000"/>
              <a:buFont typeface="Arial" pitchFamily="34" charset="0"/>
              <a:buChar char="•"/>
            </a:pPr>
            <a:endParaRPr lang="en-US" sz="2800" dirty="0">
              <a:cs typeface="Calibri"/>
            </a:endParaRPr>
          </a:p>
          <a:p>
            <a:pPr lvl="0" defTabSz="457200" eaLnBrk="0" fontAlgn="base" hangingPunct="0">
              <a:lnSpc>
                <a:spcPts val="2700"/>
              </a:lnSpc>
              <a:spcBef>
                <a:spcPts val="125"/>
              </a:spcBef>
              <a:spcAft>
                <a:spcPts val="1200"/>
              </a:spcAft>
              <a:buSzPct val="70000"/>
            </a:pPr>
            <a:endParaRPr lang="en-US" sz="2800" dirty="0">
              <a:cs typeface="Calibri"/>
            </a:endParaRPr>
          </a:p>
          <a:p>
            <a:pPr lvl="0" defTabSz="457200" eaLnBrk="0" fontAlgn="base" hangingPunct="0">
              <a:lnSpc>
                <a:spcPts val="2700"/>
              </a:lnSpc>
              <a:spcBef>
                <a:spcPts val="125"/>
              </a:spcBef>
              <a:spcAft>
                <a:spcPts val="1200"/>
              </a:spcAft>
              <a:buSzPct val="70000"/>
            </a:pPr>
            <a:endParaRPr lang="en-US" sz="2800" dirty="0">
              <a:cs typeface="Calibri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0" y="69987"/>
            <a:ext cx="8359040" cy="993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marL="0"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defRPr sz="3600" b="0" i="0" kern="120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  <a:lvl2pPr algn="l" defTabSz="457200" rtl="0" eaLnBrk="0" fontAlgn="base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algn="l" defTabSz="457200" rtl="0" eaLnBrk="0" fontAlgn="base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algn="l" defTabSz="457200" rtl="0" eaLnBrk="0" fontAlgn="base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algn="l" defTabSz="457200" rtl="0" eaLnBrk="0" fontAlgn="base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457200" algn="l" defTabSz="457200" rtl="0" fontAlgn="base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B7DEE8"/>
                </a:solidFill>
                <a:latin typeface="Arial" pitchFamily="34" charset="0"/>
                <a:cs typeface="Arial" pitchFamily="34" charset="0"/>
              </a:defRPr>
            </a:lvl6pPr>
            <a:lvl7pPr marL="914400" algn="l" defTabSz="457200" rtl="0" fontAlgn="base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B7DEE8"/>
                </a:solidFill>
                <a:latin typeface="Arial" pitchFamily="34" charset="0"/>
                <a:cs typeface="Arial" pitchFamily="34" charset="0"/>
              </a:defRPr>
            </a:lvl7pPr>
            <a:lvl8pPr marL="1371600" algn="l" defTabSz="457200" rtl="0" fontAlgn="base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B7DEE8"/>
                </a:solidFill>
                <a:latin typeface="Arial" pitchFamily="34" charset="0"/>
                <a:cs typeface="Arial" pitchFamily="34" charset="0"/>
              </a:defRPr>
            </a:lvl8pPr>
            <a:lvl9pPr marL="1828800" algn="l" defTabSz="457200" rtl="0" fontAlgn="base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B7DEE8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>
                <a:solidFill>
                  <a:schemeClr val="tx2"/>
                </a:solidFill>
                <a:latin typeface="Century Gothic" panose="020B0502020202020204" pitchFamily="34" charset="0"/>
              </a:rPr>
              <a:t>Aesthetic Concerns </a:t>
            </a:r>
          </a:p>
          <a:p>
            <a:pPr marL="0" marR="0" lvl="0" indent="0" algn="ctr" defTabSz="457200" rtl="0" eaLnBrk="0" fontAlgn="base" latinLnBrk="0" hangingPunct="0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>
                <a:solidFill>
                  <a:schemeClr val="tx2"/>
                </a:solidFill>
                <a:latin typeface="Century Gothic" panose="020B0502020202020204" pitchFamily="34" charset="0"/>
              </a:rPr>
              <a:t>Noise, Visual, other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B65F-B0B0-4003-A6BC-45916BC4821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9338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28600" y="-98497"/>
            <a:ext cx="7764406" cy="114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marL="0"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defRPr sz="3600" b="0" i="0" kern="120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  <a:lvl2pPr algn="l" defTabSz="457200" rtl="0" eaLnBrk="0" fontAlgn="base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algn="l" defTabSz="457200" rtl="0" eaLnBrk="0" fontAlgn="base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algn="l" defTabSz="457200" rtl="0" eaLnBrk="0" fontAlgn="base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algn="l" defTabSz="457200" rtl="0" eaLnBrk="0" fontAlgn="base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457200" algn="l" defTabSz="457200" rtl="0" fontAlgn="base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B7DEE8"/>
                </a:solidFill>
                <a:latin typeface="Arial" pitchFamily="34" charset="0"/>
                <a:cs typeface="Arial" pitchFamily="34" charset="0"/>
              </a:defRPr>
            </a:lvl6pPr>
            <a:lvl7pPr marL="914400" algn="l" defTabSz="457200" rtl="0" fontAlgn="base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B7DEE8"/>
                </a:solidFill>
                <a:latin typeface="Arial" pitchFamily="34" charset="0"/>
                <a:cs typeface="Arial" pitchFamily="34" charset="0"/>
              </a:defRPr>
            </a:lvl7pPr>
            <a:lvl8pPr marL="1371600" algn="l" defTabSz="457200" rtl="0" fontAlgn="base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B7DEE8"/>
                </a:solidFill>
                <a:latin typeface="Arial" pitchFamily="34" charset="0"/>
                <a:cs typeface="Arial" pitchFamily="34" charset="0"/>
              </a:defRPr>
            </a:lvl8pPr>
            <a:lvl9pPr marL="1828800" algn="l" defTabSz="457200" rtl="0" fontAlgn="base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B7DEE8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>
                <a:solidFill>
                  <a:schemeClr val="tx2"/>
                </a:solidFill>
                <a:latin typeface="Century Gothic" panose="020B0502020202020204" pitchFamily="34" charset="0"/>
              </a:rPr>
              <a:t>Example well site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B65F-B0B0-4003-A6BC-45916BC48215}" type="slidenum">
              <a:rPr lang="en-US" smtClean="0"/>
              <a:t>15</a:t>
            </a:fld>
            <a:endParaRPr lang="en-US" dirty="0"/>
          </a:p>
        </p:txBody>
      </p:sp>
      <p:pic>
        <p:nvPicPr>
          <p:cNvPr id="8" name="Picture 7" descr="C:\Users\Julie\AppData\Local\Temp\IMG_3097.jpg">
            <a:extLst>
              <a:ext uri="{FF2B5EF4-FFF2-40B4-BE49-F238E27FC236}">
                <a16:creationId xmlns:a16="http://schemas.microsoft.com/office/drawing/2014/main" id="{9876CC4E-2B7B-4CFE-BBA6-A12EB5ED626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52588" y="2128678"/>
            <a:ext cx="5144136" cy="387731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llout: Line 5">
            <a:extLst>
              <a:ext uri="{FF2B5EF4-FFF2-40B4-BE49-F238E27FC236}">
                <a16:creationId xmlns:a16="http://schemas.microsoft.com/office/drawing/2014/main" id="{06614023-5EC3-4A4D-A24D-53A78A6D7653}"/>
              </a:ext>
            </a:extLst>
          </p:cNvPr>
          <p:cNvSpPr/>
          <p:nvPr/>
        </p:nvSpPr>
        <p:spPr>
          <a:xfrm>
            <a:off x="6305548" y="3047999"/>
            <a:ext cx="2609851" cy="1149213"/>
          </a:xfrm>
          <a:prstGeom prst="borderCallout1">
            <a:avLst>
              <a:gd name="adj1" fmla="val 55417"/>
              <a:gd name="adj2" fmla="val 253"/>
              <a:gd name="adj3" fmla="val 157662"/>
              <a:gd name="adj4" fmla="val -70639"/>
            </a:avLst>
          </a:prstGeom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Well piping and controls will be enclosed in building</a:t>
            </a:r>
          </a:p>
        </p:txBody>
      </p:sp>
      <p:sp>
        <p:nvSpPr>
          <p:cNvPr id="7" name="Callout: Line 6">
            <a:extLst>
              <a:ext uri="{FF2B5EF4-FFF2-40B4-BE49-F238E27FC236}">
                <a16:creationId xmlns:a16="http://schemas.microsoft.com/office/drawing/2014/main" id="{784FED62-F416-42BA-A0F0-82B7BB4EF1FB}"/>
              </a:ext>
            </a:extLst>
          </p:cNvPr>
          <p:cNvSpPr/>
          <p:nvPr/>
        </p:nvSpPr>
        <p:spPr>
          <a:xfrm>
            <a:off x="6476999" y="1495266"/>
            <a:ext cx="2514600" cy="866934"/>
          </a:xfrm>
          <a:prstGeom prst="borderCallout1">
            <a:avLst>
              <a:gd name="adj1" fmla="val 55417"/>
              <a:gd name="adj2" fmla="val 253"/>
              <a:gd name="adj3" fmla="val 318571"/>
              <a:gd name="adj4" fmla="val -91869"/>
            </a:avLst>
          </a:prstGeom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No above ground motor – submersible proposed for all sites</a:t>
            </a:r>
          </a:p>
        </p:txBody>
      </p:sp>
    </p:spTree>
    <p:extLst>
      <p:ext uri="{BB962C8B-B14F-4D97-AF65-F5344CB8AC3E}">
        <p14:creationId xmlns:p14="http://schemas.microsoft.com/office/powerpoint/2010/main" val="20857426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0" y="69986"/>
            <a:ext cx="7764406" cy="114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77500" lnSpcReduction="20000"/>
          </a:bodyPr>
          <a:lstStyle>
            <a:lvl1pPr marL="0"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defRPr sz="3600" b="0" i="0" kern="120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  <a:lvl2pPr algn="l" defTabSz="457200" rtl="0" eaLnBrk="0" fontAlgn="base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algn="l" defTabSz="457200" rtl="0" eaLnBrk="0" fontAlgn="base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algn="l" defTabSz="457200" rtl="0" eaLnBrk="0" fontAlgn="base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algn="l" defTabSz="457200" rtl="0" eaLnBrk="0" fontAlgn="base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457200" algn="l" defTabSz="457200" rtl="0" fontAlgn="base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B7DEE8"/>
                </a:solidFill>
                <a:latin typeface="Arial" pitchFamily="34" charset="0"/>
                <a:cs typeface="Arial" pitchFamily="34" charset="0"/>
              </a:defRPr>
            </a:lvl6pPr>
            <a:lvl7pPr marL="914400" algn="l" defTabSz="457200" rtl="0" fontAlgn="base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B7DEE8"/>
                </a:solidFill>
                <a:latin typeface="Arial" pitchFamily="34" charset="0"/>
                <a:cs typeface="Arial" pitchFamily="34" charset="0"/>
              </a:defRPr>
            </a:lvl7pPr>
            <a:lvl8pPr marL="1371600" algn="l" defTabSz="457200" rtl="0" fontAlgn="base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B7DEE8"/>
                </a:solidFill>
                <a:latin typeface="Arial" pitchFamily="34" charset="0"/>
                <a:cs typeface="Arial" pitchFamily="34" charset="0"/>
              </a:defRPr>
            </a:lvl8pPr>
            <a:lvl9pPr marL="1828800" algn="l" defTabSz="457200" rtl="0" fontAlgn="base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B7DEE8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>
                <a:solidFill>
                  <a:schemeClr val="tx2"/>
                </a:solidFill>
                <a:latin typeface="Century Gothic" panose="020B0502020202020204" pitchFamily="34" charset="0"/>
              </a:rPr>
              <a:t>Use of site as corporation yard not anticipated – Example from LOCSD South Bay Well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B65F-B0B0-4003-A6BC-45916BC48215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Picture 4" descr="C:\Users\Julie\Pictures\2008-01-01 Mountian View\Mountian View 003.JPG">
            <a:extLst>
              <a:ext uri="{FF2B5EF4-FFF2-40B4-BE49-F238E27FC236}">
                <a16:creationId xmlns:a16="http://schemas.microsoft.com/office/drawing/2014/main" id="{855D8286-9F48-45FB-A151-65C14AE07D3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5486400" cy="4267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55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28600" y="-98497"/>
            <a:ext cx="7764406" cy="114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marL="0"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defRPr sz="3600" b="0" i="0" kern="120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  <a:lvl2pPr algn="l" defTabSz="457200" rtl="0" eaLnBrk="0" fontAlgn="base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algn="l" defTabSz="457200" rtl="0" eaLnBrk="0" fontAlgn="base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algn="l" defTabSz="457200" rtl="0" eaLnBrk="0" fontAlgn="base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algn="l" defTabSz="457200" rtl="0" eaLnBrk="0" fontAlgn="base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457200" algn="l" defTabSz="457200" rtl="0" fontAlgn="base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B7DEE8"/>
                </a:solidFill>
                <a:latin typeface="Arial" pitchFamily="34" charset="0"/>
                <a:cs typeface="Arial" pitchFamily="34" charset="0"/>
              </a:defRPr>
            </a:lvl6pPr>
            <a:lvl7pPr marL="914400" algn="l" defTabSz="457200" rtl="0" fontAlgn="base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B7DEE8"/>
                </a:solidFill>
                <a:latin typeface="Arial" pitchFamily="34" charset="0"/>
                <a:cs typeface="Arial" pitchFamily="34" charset="0"/>
              </a:defRPr>
            </a:lvl7pPr>
            <a:lvl8pPr marL="1371600" algn="l" defTabSz="457200" rtl="0" fontAlgn="base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B7DEE8"/>
                </a:solidFill>
                <a:latin typeface="Arial" pitchFamily="34" charset="0"/>
                <a:cs typeface="Arial" pitchFamily="34" charset="0"/>
              </a:defRPr>
            </a:lvl8pPr>
            <a:lvl9pPr marL="1828800" algn="l" defTabSz="457200" rtl="0" fontAlgn="base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B7DEE8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>
                <a:solidFill>
                  <a:schemeClr val="tx2"/>
                </a:solidFill>
                <a:latin typeface="Century Gothic" panose="020B0502020202020204" pitchFamily="34" charset="0"/>
              </a:rPr>
              <a:t>Example well sites – Palisades Well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B65F-B0B0-4003-A6BC-45916BC48215}" type="slidenum">
              <a:rPr lang="en-US" smtClean="0"/>
              <a:t>17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A1C77C-99B8-427C-BA85-C2DA1A98EF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9594" y="1219199"/>
            <a:ext cx="6183255" cy="5413310"/>
          </a:xfrm>
          <a:prstGeom prst="rect">
            <a:avLst/>
          </a:prstGeom>
        </p:spPr>
      </p:pic>
      <p:sp>
        <p:nvSpPr>
          <p:cNvPr id="6" name="Callout: Line 5">
            <a:extLst>
              <a:ext uri="{FF2B5EF4-FFF2-40B4-BE49-F238E27FC236}">
                <a16:creationId xmlns:a16="http://schemas.microsoft.com/office/drawing/2014/main" id="{06614023-5EC3-4A4D-A24D-53A78A6D7653}"/>
              </a:ext>
            </a:extLst>
          </p:cNvPr>
          <p:cNvSpPr/>
          <p:nvPr/>
        </p:nvSpPr>
        <p:spPr>
          <a:xfrm>
            <a:off x="6305549" y="3048000"/>
            <a:ext cx="2514600" cy="762000"/>
          </a:xfrm>
          <a:prstGeom prst="borderCallout1">
            <a:avLst>
              <a:gd name="adj1" fmla="val 55417"/>
              <a:gd name="adj2" fmla="val 253"/>
              <a:gd name="adj3" fmla="val 130833"/>
              <a:gd name="adj4" fmla="val -34798"/>
            </a:avLst>
          </a:prstGeom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Well in enclosure/building</a:t>
            </a:r>
          </a:p>
        </p:txBody>
      </p:sp>
      <p:sp>
        <p:nvSpPr>
          <p:cNvPr id="7" name="Callout: Line 6">
            <a:extLst>
              <a:ext uri="{FF2B5EF4-FFF2-40B4-BE49-F238E27FC236}">
                <a16:creationId xmlns:a16="http://schemas.microsoft.com/office/drawing/2014/main" id="{784FED62-F416-42BA-A0F0-82B7BB4EF1FB}"/>
              </a:ext>
            </a:extLst>
          </p:cNvPr>
          <p:cNvSpPr/>
          <p:nvPr/>
        </p:nvSpPr>
        <p:spPr>
          <a:xfrm>
            <a:off x="3429000" y="1981200"/>
            <a:ext cx="2514600" cy="762000"/>
          </a:xfrm>
          <a:prstGeom prst="borderCallout1">
            <a:avLst>
              <a:gd name="adj1" fmla="val 55417"/>
              <a:gd name="adj2" fmla="val 253"/>
              <a:gd name="adj3" fmla="val 265833"/>
              <a:gd name="adj4" fmla="val -44899"/>
            </a:avLst>
          </a:prstGeom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Library building</a:t>
            </a:r>
          </a:p>
        </p:txBody>
      </p:sp>
    </p:spTree>
    <p:extLst>
      <p:ext uri="{BB962C8B-B14F-4D97-AF65-F5344CB8AC3E}">
        <p14:creationId xmlns:p14="http://schemas.microsoft.com/office/powerpoint/2010/main" val="14119048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1289160"/>
            <a:ext cx="8359040" cy="6286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defTabSz="457200" eaLnBrk="0" fontAlgn="base" hangingPunct="0">
              <a:lnSpc>
                <a:spcPts val="2700"/>
              </a:lnSpc>
              <a:spcBef>
                <a:spcPts val="125"/>
              </a:spcBef>
              <a:spcAft>
                <a:spcPts val="1200"/>
              </a:spcAft>
              <a:buSzPct val="70000"/>
              <a:buFont typeface="Arial" pitchFamily="34" charset="0"/>
              <a:buChar char="•"/>
            </a:pPr>
            <a:r>
              <a:rPr lang="en-US" sz="2800" dirty="0">
                <a:cs typeface="Calibri"/>
              </a:rPr>
              <a:t>Site A – LOMS: Advantage – no residential wells in vicinity</a:t>
            </a:r>
          </a:p>
          <a:p>
            <a:pPr marL="457200" indent="-457200" defTabSz="457200" eaLnBrk="0" fontAlgn="base" hangingPunct="0">
              <a:lnSpc>
                <a:spcPts val="2700"/>
              </a:lnSpc>
              <a:spcBef>
                <a:spcPts val="125"/>
              </a:spcBef>
              <a:spcAft>
                <a:spcPts val="1200"/>
              </a:spcAft>
              <a:buSzPct val="70000"/>
              <a:buFont typeface="Arial" pitchFamily="34" charset="0"/>
              <a:buChar char="•"/>
            </a:pPr>
            <a:r>
              <a:rPr lang="en-US" sz="2800" dirty="0">
                <a:cs typeface="Calibri"/>
              </a:rPr>
              <a:t>Site B – Sage: Minor or negligible impacts to existing residential wells expected, mitigation may be required in environmental document</a:t>
            </a:r>
          </a:p>
          <a:p>
            <a:pPr marL="457200" lvl="0" indent="-457200" defTabSz="457200" eaLnBrk="0" fontAlgn="base" hangingPunct="0">
              <a:lnSpc>
                <a:spcPts val="2700"/>
              </a:lnSpc>
              <a:spcBef>
                <a:spcPts val="125"/>
              </a:spcBef>
              <a:spcAft>
                <a:spcPts val="1200"/>
              </a:spcAft>
              <a:buSzPct val="70000"/>
              <a:buFont typeface="Arial" pitchFamily="34" charset="0"/>
              <a:buChar char="•"/>
            </a:pPr>
            <a:r>
              <a:rPr lang="en-US" sz="2800" dirty="0">
                <a:cs typeface="Calibri"/>
              </a:rPr>
              <a:t>Site C – Andre: Minor or negligible impacts to existing residential wells expected, mitigation may be required in environmental document</a:t>
            </a:r>
          </a:p>
          <a:p>
            <a:pPr marL="457200" lvl="0" indent="-457200" defTabSz="457200" eaLnBrk="0" fontAlgn="base" hangingPunct="0">
              <a:lnSpc>
                <a:spcPts val="2700"/>
              </a:lnSpc>
              <a:spcBef>
                <a:spcPts val="125"/>
              </a:spcBef>
              <a:spcAft>
                <a:spcPts val="1200"/>
              </a:spcAft>
              <a:buSzPct val="70000"/>
              <a:buFont typeface="Arial" pitchFamily="34" charset="0"/>
              <a:buChar char="•"/>
            </a:pPr>
            <a:r>
              <a:rPr lang="en-US" sz="2800" dirty="0">
                <a:cs typeface="Calibri"/>
              </a:rPr>
              <a:t>Site D – Sunny Oaks: Advantage – no residential wells in vicinity</a:t>
            </a:r>
          </a:p>
          <a:p>
            <a:pPr marL="457200" lvl="0" indent="-457200" defTabSz="457200" eaLnBrk="0" fontAlgn="base" hangingPunct="0">
              <a:lnSpc>
                <a:spcPts val="2700"/>
              </a:lnSpc>
              <a:spcBef>
                <a:spcPts val="125"/>
              </a:spcBef>
              <a:spcAft>
                <a:spcPts val="1200"/>
              </a:spcAft>
              <a:buSzPct val="70000"/>
              <a:buFont typeface="Arial" pitchFamily="34" charset="0"/>
              <a:buChar char="•"/>
            </a:pPr>
            <a:endParaRPr lang="en-US" sz="2800" dirty="0">
              <a:cs typeface="Calibri"/>
            </a:endParaRPr>
          </a:p>
          <a:p>
            <a:pPr lvl="0" defTabSz="457200" eaLnBrk="0" fontAlgn="base" hangingPunct="0">
              <a:lnSpc>
                <a:spcPts val="2700"/>
              </a:lnSpc>
              <a:spcBef>
                <a:spcPts val="125"/>
              </a:spcBef>
              <a:spcAft>
                <a:spcPts val="1200"/>
              </a:spcAft>
              <a:buSzPct val="70000"/>
            </a:pPr>
            <a:endParaRPr lang="en-US" sz="2800" dirty="0">
              <a:cs typeface="Calibri"/>
            </a:endParaRPr>
          </a:p>
          <a:p>
            <a:pPr lvl="0" defTabSz="457200" eaLnBrk="0" fontAlgn="base" hangingPunct="0">
              <a:lnSpc>
                <a:spcPts val="2700"/>
              </a:lnSpc>
              <a:spcBef>
                <a:spcPts val="125"/>
              </a:spcBef>
              <a:spcAft>
                <a:spcPts val="1200"/>
              </a:spcAft>
              <a:buSzPct val="70000"/>
            </a:pPr>
            <a:endParaRPr lang="en-US" sz="2800" dirty="0">
              <a:cs typeface="Calibri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-280310" y="108087"/>
            <a:ext cx="8359040" cy="993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marL="0"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defRPr sz="3600" b="0" i="0" kern="120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  <a:lvl2pPr algn="l" defTabSz="457200" rtl="0" eaLnBrk="0" fontAlgn="base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algn="l" defTabSz="457200" rtl="0" eaLnBrk="0" fontAlgn="base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algn="l" defTabSz="457200" rtl="0" eaLnBrk="0" fontAlgn="base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algn="l" defTabSz="457200" rtl="0" eaLnBrk="0" fontAlgn="base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457200" algn="l" defTabSz="457200" rtl="0" fontAlgn="base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B7DEE8"/>
                </a:solidFill>
                <a:latin typeface="Arial" pitchFamily="34" charset="0"/>
                <a:cs typeface="Arial" pitchFamily="34" charset="0"/>
              </a:defRPr>
            </a:lvl6pPr>
            <a:lvl7pPr marL="914400" algn="l" defTabSz="457200" rtl="0" fontAlgn="base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B7DEE8"/>
                </a:solidFill>
                <a:latin typeface="Arial" pitchFamily="34" charset="0"/>
                <a:cs typeface="Arial" pitchFamily="34" charset="0"/>
              </a:defRPr>
            </a:lvl7pPr>
            <a:lvl8pPr marL="1371600" algn="l" defTabSz="457200" rtl="0" fontAlgn="base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B7DEE8"/>
                </a:solidFill>
                <a:latin typeface="Arial" pitchFamily="34" charset="0"/>
                <a:cs typeface="Arial" pitchFamily="34" charset="0"/>
              </a:defRPr>
            </a:lvl8pPr>
            <a:lvl9pPr marL="1828800" algn="l" defTabSz="457200" rtl="0" fontAlgn="base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B7DEE8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>
                <a:solidFill>
                  <a:schemeClr val="tx2"/>
                </a:solidFill>
                <a:latin typeface="Century Gothic" panose="020B0502020202020204" pitchFamily="34" charset="0"/>
              </a:rPr>
              <a:t>Potential interference with </a:t>
            </a:r>
          </a:p>
          <a:p>
            <a:pPr marL="0" marR="0" lvl="0" indent="0" algn="ctr" defTabSz="457200" rtl="0" eaLnBrk="0" fontAlgn="base" latinLnBrk="0" hangingPunct="0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chemeClr val="tx2"/>
                </a:solidFill>
                <a:latin typeface="Century Gothic" panose="020B0502020202020204" pitchFamily="34" charset="0"/>
              </a:rPr>
              <a:t>Surrounding wells</a:t>
            </a:r>
            <a:endParaRPr lang="en-US" sz="3200" b="1" noProof="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B65F-B0B0-4003-A6BC-45916BC4821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2233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B65F-B0B0-4003-A6BC-45916BC48215}" type="slidenum">
              <a:rPr lang="en-US" smtClean="0"/>
              <a:t>19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62665D-48DA-4C0E-BCD7-A56C6092EF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345281"/>
            <a:ext cx="6652517" cy="6167438"/>
          </a:xfrm>
          <a:prstGeom prst="rect">
            <a:avLst/>
          </a:prstGeom>
        </p:spPr>
      </p:pic>
      <p:sp>
        <p:nvSpPr>
          <p:cNvPr id="6" name="Callout: Line 5">
            <a:extLst>
              <a:ext uri="{FF2B5EF4-FFF2-40B4-BE49-F238E27FC236}">
                <a16:creationId xmlns:a16="http://schemas.microsoft.com/office/drawing/2014/main" id="{39440D04-A7B2-4F1C-AE24-C71B68BBE6C4}"/>
              </a:ext>
            </a:extLst>
          </p:cNvPr>
          <p:cNvSpPr/>
          <p:nvPr/>
        </p:nvSpPr>
        <p:spPr>
          <a:xfrm>
            <a:off x="5878455" y="1676400"/>
            <a:ext cx="2514600" cy="762000"/>
          </a:xfrm>
          <a:prstGeom prst="borderCallout1">
            <a:avLst>
              <a:gd name="adj1" fmla="val 55417"/>
              <a:gd name="adj2" fmla="val 253"/>
              <a:gd name="adj3" fmla="val 235166"/>
              <a:gd name="adj4" fmla="val -58636"/>
            </a:avLst>
          </a:prstGeom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Potential Site C Well</a:t>
            </a:r>
          </a:p>
        </p:txBody>
      </p:sp>
      <p:sp>
        <p:nvSpPr>
          <p:cNvPr id="7" name="Callout: Line 6">
            <a:extLst>
              <a:ext uri="{FF2B5EF4-FFF2-40B4-BE49-F238E27FC236}">
                <a16:creationId xmlns:a16="http://schemas.microsoft.com/office/drawing/2014/main" id="{5633621F-DFC0-4304-9871-87C4991BFF78}"/>
              </a:ext>
            </a:extLst>
          </p:cNvPr>
          <p:cNvSpPr/>
          <p:nvPr/>
        </p:nvSpPr>
        <p:spPr>
          <a:xfrm>
            <a:off x="6248400" y="5181600"/>
            <a:ext cx="2514600" cy="762000"/>
          </a:xfrm>
          <a:prstGeom prst="borderCallout1">
            <a:avLst>
              <a:gd name="adj1" fmla="val 55417"/>
              <a:gd name="adj2" fmla="val 253"/>
              <a:gd name="adj3" fmla="val -104834"/>
              <a:gd name="adj4" fmla="val -57424"/>
            </a:avLst>
          </a:prstGeom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Existing upper aquifer well in blue</a:t>
            </a:r>
          </a:p>
        </p:txBody>
      </p:sp>
      <p:sp>
        <p:nvSpPr>
          <p:cNvPr id="8" name="Callout: Line 7">
            <a:extLst>
              <a:ext uri="{FF2B5EF4-FFF2-40B4-BE49-F238E27FC236}">
                <a16:creationId xmlns:a16="http://schemas.microsoft.com/office/drawing/2014/main" id="{D0A005AD-3C73-49D8-B6B6-F2DC23DC09D9}"/>
              </a:ext>
            </a:extLst>
          </p:cNvPr>
          <p:cNvSpPr/>
          <p:nvPr/>
        </p:nvSpPr>
        <p:spPr>
          <a:xfrm>
            <a:off x="6446462" y="3051383"/>
            <a:ext cx="2514600" cy="762000"/>
          </a:xfrm>
          <a:prstGeom prst="borderCallout1">
            <a:avLst>
              <a:gd name="adj1" fmla="val 55417"/>
              <a:gd name="adj2" fmla="val 253"/>
              <a:gd name="adj3" fmla="val 111166"/>
              <a:gd name="adj4" fmla="val -83283"/>
            </a:avLst>
          </a:prstGeom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Existing mixed aquifer well in pink</a:t>
            </a:r>
          </a:p>
        </p:txBody>
      </p:sp>
      <p:sp>
        <p:nvSpPr>
          <p:cNvPr id="9" name="Callout: Line 8">
            <a:extLst>
              <a:ext uri="{FF2B5EF4-FFF2-40B4-BE49-F238E27FC236}">
                <a16:creationId xmlns:a16="http://schemas.microsoft.com/office/drawing/2014/main" id="{93FDC84F-C084-42C9-BC4F-364EB5FF69B6}"/>
              </a:ext>
            </a:extLst>
          </p:cNvPr>
          <p:cNvSpPr/>
          <p:nvPr/>
        </p:nvSpPr>
        <p:spPr>
          <a:xfrm>
            <a:off x="3429000" y="5542280"/>
            <a:ext cx="2514600" cy="762000"/>
          </a:xfrm>
          <a:prstGeom prst="borderCallout1">
            <a:avLst>
              <a:gd name="adj1" fmla="val 55417"/>
              <a:gd name="adj2" fmla="val 253"/>
              <a:gd name="adj3" fmla="val -147501"/>
              <a:gd name="adj4" fmla="val -15000"/>
            </a:avLst>
          </a:prstGeom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Existing perched aquifer well in green</a:t>
            </a:r>
          </a:p>
        </p:txBody>
      </p:sp>
    </p:spTree>
    <p:extLst>
      <p:ext uri="{BB962C8B-B14F-4D97-AF65-F5344CB8AC3E}">
        <p14:creationId xmlns:p14="http://schemas.microsoft.com/office/powerpoint/2010/main" val="22385673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1289160"/>
            <a:ext cx="8359040" cy="2490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defTabSz="457200" eaLnBrk="0" fontAlgn="base" hangingPunct="0">
              <a:lnSpc>
                <a:spcPts val="2700"/>
              </a:lnSpc>
              <a:spcBef>
                <a:spcPts val="125"/>
              </a:spcBef>
              <a:spcAft>
                <a:spcPts val="1200"/>
              </a:spcAft>
              <a:buSzPct val="70000"/>
              <a:buFont typeface="Arial" pitchFamily="34" charset="0"/>
              <a:buChar char="•"/>
            </a:pPr>
            <a:r>
              <a:rPr lang="en-US" sz="2800" dirty="0">
                <a:cs typeface="Calibri"/>
              </a:rPr>
              <a:t>No assumptions on willingness of sellers</a:t>
            </a:r>
          </a:p>
          <a:p>
            <a:pPr marL="457200" lvl="0" indent="-457200" defTabSz="457200" eaLnBrk="0" fontAlgn="base" hangingPunct="0">
              <a:lnSpc>
                <a:spcPts val="2700"/>
              </a:lnSpc>
              <a:spcBef>
                <a:spcPts val="125"/>
              </a:spcBef>
              <a:spcAft>
                <a:spcPts val="1200"/>
              </a:spcAft>
              <a:buSzPct val="70000"/>
              <a:buFont typeface="Arial" pitchFamily="34" charset="0"/>
              <a:buChar char="•"/>
            </a:pPr>
            <a:r>
              <a:rPr lang="en-US" sz="2800" dirty="0">
                <a:cs typeface="Calibri"/>
              </a:rPr>
              <a:t>Other sites may be identified and pursued</a:t>
            </a:r>
          </a:p>
          <a:p>
            <a:pPr marL="457200" lvl="0" indent="-457200" defTabSz="457200" eaLnBrk="0" fontAlgn="base" hangingPunct="0">
              <a:lnSpc>
                <a:spcPts val="2700"/>
              </a:lnSpc>
              <a:spcBef>
                <a:spcPts val="125"/>
              </a:spcBef>
              <a:spcAft>
                <a:spcPts val="1200"/>
              </a:spcAft>
              <a:buSzPct val="70000"/>
              <a:buFont typeface="Arial" pitchFamily="34" charset="0"/>
              <a:buChar char="•"/>
            </a:pPr>
            <a:r>
              <a:rPr lang="en-US" sz="2800" dirty="0">
                <a:cs typeface="Calibri"/>
              </a:rPr>
              <a:t>Other factors or criteria may be identified</a:t>
            </a:r>
          </a:p>
          <a:p>
            <a:pPr lvl="0" defTabSz="457200" eaLnBrk="0" fontAlgn="base" hangingPunct="0">
              <a:lnSpc>
                <a:spcPts val="2700"/>
              </a:lnSpc>
              <a:spcBef>
                <a:spcPts val="125"/>
              </a:spcBef>
              <a:spcAft>
                <a:spcPts val="1200"/>
              </a:spcAft>
              <a:buSzPct val="70000"/>
            </a:pPr>
            <a:endParaRPr lang="en-US" sz="2800" dirty="0">
              <a:cs typeface="Calibri"/>
            </a:endParaRPr>
          </a:p>
          <a:p>
            <a:pPr lvl="0" defTabSz="457200" eaLnBrk="0" fontAlgn="base" hangingPunct="0">
              <a:lnSpc>
                <a:spcPts val="2700"/>
              </a:lnSpc>
              <a:spcBef>
                <a:spcPts val="125"/>
              </a:spcBef>
              <a:spcAft>
                <a:spcPts val="1200"/>
              </a:spcAft>
              <a:buSzPct val="70000"/>
            </a:pPr>
            <a:endParaRPr lang="en-US" sz="2800" dirty="0">
              <a:cs typeface="Calibri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0" y="69987"/>
            <a:ext cx="8359040" cy="993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marL="0"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defRPr sz="3600" b="0" i="0" kern="120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  <a:lvl2pPr algn="l" defTabSz="457200" rtl="0" eaLnBrk="0" fontAlgn="base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algn="l" defTabSz="457200" rtl="0" eaLnBrk="0" fontAlgn="base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algn="l" defTabSz="457200" rtl="0" eaLnBrk="0" fontAlgn="base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algn="l" defTabSz="457200" rtl="0" eaLnBrk="0" fontAlgn="base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457200" algn="l" defTabSz="457200" rtl="0" fontAlgn="base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B7DEE8"/>
                </a:solidFill>
                <a:latin typeface="Arial" pitchFamily="34" charset="0"/>
                <a:cs typeface="Arial" pitchFamily="34" charset="0"/>
              </a:defRPr>
            </a:lvl6pPr>
            <a:lvl7pPr marL="914400" algn="l" defTabSz="457200" rtl="0" fontAlgn="base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B7DEE8"/>
                </a:solidFill>
                <a:latin typeface="Arial" pitchFamily="34" charset="0"/>
                <a:cs typeface="Arial" pitchFamily="34" charset="0"/>
              </a:defRPr>
            </a:lvl7pPr>
            <a:lvl8pPr marL="1371600" algn="l" defTabSz="457200" rtl="0" fontAlgn="base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B7DEE8"/>
                </a:solidFill>
                <a:latin typeface="Arial" pitchFamily="34" charset="0"/>
                <a:cs typeface="Arial" pitchFamily="34" charset="0"/>
              </a:defRPr>
            </a:lvl8pPr>
            <a:lvl9pPr marL="1828800" algn="l" defTabSz="457200" rtl="0" fontAlgn="base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B7DEE8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>
                <a:solidFill>
                  <a:schemeClr val="tx2"/>
                </a:solidFill>
                <a:latin typeface="Century Gothic" panose="020B0502020202020204" pitchFamily="34" charset="0"/>
              </a:rPr>
              <a:t>Program C Well Site Selection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B65F-B0B0-4003-A6BC-45916BC4821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7518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B65F-B0B0-4003-A6BC-45916BC48215}" type="slidenum">
              <a:rPr lang="en-US" smtClean="0"/>
              <a:t>20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254AFB-3C9C-4C79-9C7E-EE0820D0FE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" y="747712"/>
            <a:ext cx="8610600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8336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1289160"/>
            <a:ext cx="8359040" cy="5593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defTabSz="457200" eaLnBrk="0" fontAlgn="base" hangingPunct="0">
              <a:lnSpc>
                <a:spcPts val="2700"/>
              </a:lnSpc>
              <a:spcBef>
                <a:spcPts val="125"/>
              </a:spcBef>
              <a:spcAft>
                <a:spcPts val="1200"/>
              </a:spcAft>
              <a:buSzPct val="70000"/>
              <a:buFont typeface="Arial" pitchFamily="34" charset="0"/>
              <a:buChar char="•"/>
            </a:pPr>
            <a:r>
              <a:rPr lang="en-US" sz="2800" dirty="0">
                <a:cs typeface="Calibri"/>
              </a:rPr>
              <a:t>Initial technical study to be released via web after review of draft</a:t>
            </a:r>
          </a:p>
          <a:p>
            <a:pPr marL="457200" indent="-457200" defTabSz="457200" eaLnBrk="0" fontAlgn="base" hangingPunct="0">
              <a:lnSpc>
                <a:spcPts val="2700"/>
              </a:lnSpc>
              <a:spcBef>
                <a:spcPts val="125"/>
              </a:spcBef>
              <a:spcAft>
                <a:spcPts val="1200"/>
              </a:spcAft>
              <a:buSzPct val="70000"/>
              <a:buFont typeface="Arial" pitchFamily="34" charset="0"/>
              <a:buChar char="•"/>
            </a:pPr>
            <a:r>
              <a:rPr lang="en-US" sz="2800" dirty="0">
                <a:cs typeface="Calibri"/>
              </a:rPr>
              <a:t>Impacts must be mitigated if site selected</a:t>
            </a:r>
          </a:p>
          <a:p>
            <a:pPr marL="457200" lvl="0" indent="-457200" defTabSz="457200" eaLnBrk="0" fontAlgn="base" hangingPunct="0">
              <a:lnSpc>
                <a:spcPts val="2700"/>
              </a:lnSpc>
              <a:spcBef>
                <a:spcPts val="125"/>
              </a:spcBef>
              <a:spcAft>
                <a:spcPts val="1200"/>
              </a:spcAft>
              <a:buSzPct val="70000"/>
              <a:buFont typeface="Arial" pitchFamily="34" charset="0"/>
              <a:buChar char="•"/>
            </a:pPr>
            <a:r>
              <a:rPr lang="en-US" sz="2800" dirty="0">
                <a:cs typeface="Calibri"/>
              </a:rPr>
              <a:t>Modeled impacts are range from 4’ to 6’ at full 200 acre ft per year production</a:t>
            </a:r>
          </a:p>
          <a:p>
            <a:pPr marL="457200" lvl="0" indent="-457200" defTabSz="457200" eaLnBrk="0" fontAlgn="base" hangingPunct="0">
              <a:lnSpc>
                <a:spcPts val="2700"/>
              </a:lnSpc>
              <a:spcBef>
                <a:spcPts val="125"/>
              </a:spcBef>
              <a:spcAft>
                <a:spcPts val="1200"/>
              </a:spcAft>
              <a:buSzPct val="70000"/>
              <a:buFont typeface="Arial" pitchFamily="34" charset="0"/>
              <a:buChar char="•"/>
            </a:pPr>
            <a:r>
              <a:rPr lang="en-US" sz="2800" dirty="0">
                <a:cs typeface="Calibri"/>
              </a:rPr>
              <a:t>Even with these small draw down levels, some impacts may require mitigation in wells adjacent to Site C</a:t>
            </a:r>
          </a:p>
          <a:p>
            <a:pPr marL="457200" lvl="0" indent="-457200" defTabSz="457200" eaLnBrk="0" fontAlgn="base" hangingPunct="0">
              <a:lnSpc>
                <a:spcPts val="2700"/>
              </a:lnSpc>
              <a:spcBef>
                <a:spcPts val="125"/>
              </a:spcBef>
              <a:spcAft>
                <a:spcPts val="1200"/>
              </a:spcAft>
              <a:buSzPct val="70000"/>
              <a:buFont typeface="Arial" pitchFamily="34" charset="0"/>
              <a:buChar char="•"/>
            </a:pPr>
            <a:r>
              <a:rPr lang="en-US" sz="2800" dirty="0">
                <a:cs typeface="Calibri"/>
              </a:rPr>
              <a:t>If pursued, additional field testing and discussion of specific mitigations will be recommended </a:t>
            </a:r>
          </a:p>
          <a:p>
            <a:pPr lvl="0" defTabSz="457200" eaLnBrk="0" fontAlgn="base" hangingPunct="0">
              <a:lnSpc>
                <a:spcPts val="2700"/>
              </a:lnSpc>
              <a:spcBef>
                <a:spcPts val="125"/>
              </a:spcBef>
              <a:spcAft>
                <a:spcPts val="1200"/>
              </a:spcAft>
              <a:buSzPct val="70000"/>
            </a:pPr>
            <a:endParaRPr lang="en-US" sz="2800" dirty="0">
              <a:cs typeface="Calibri"/>
            </a:endParaRPr>
          </a:p>
          <a:p>
            <a:pPr lvl="0" defTabSz="457200" eaLnBrk="0" fontAlgn="base" hangingPunct="0">
              <a:lnSpc>
                <a:spcPts val="2700"/>
              </a:lnSpc>
              <a:spcBef>
                <a:spcPts val="125"/>
              </a:spcBef>
              <a:spcAft>
                <a:spcPts val="1200"/>
              </a:spcAft>
              <a:buSzPct val="70000"/>
            </a:pPr>
            <a:endParaRPr lang="en-US" sz="2800" dirty="0">
              <a:cs typeface="Calibri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-280310" y="108087"/>
            <a:ext cx="8359040" cy="993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marL="0"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defRPr sz="3600" b="0" i="0" kern="120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  <a:lvl2pPr algn="l" defTabSz="457200" rtl="0" eaLnBrk="0" fontAlgn="base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algn="l" defTabSz="457200" rtl="0" eaLnBrk="0" fontAlgn="base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algn="l" defTabSz="457200" rtl="0" eaLnBrk="0" fontAlgn="base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algn="l" defTabSz="457200" rtl="0" eaLnBrk="0" fontAlgn="base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457200" algn="l" defTabSz="457200" rtl="0" fontAlgn="base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B7DEE8"/>
                </a:solidFill>
                <a:latin typeface="Arial" pitchFamily="34" charset="0"/>
                <a:cs typeface="Arial" pitchFamily="34" charset="0"/>
              </a:defRPr>
            </a:lvl6pPr>
            <a:lvl7pPr marL="914400" algn="l" defTabSz="457200" rtl="0" fontAlgn="base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B7DEE8"/>
                </a:solidFill>
                <a:latin typeface="Arial" pitchFamily="34" charset="0"/>
                <a:cs typeface="Arial" pitchFamily="34" charset="0"/>
              </a:defRPr>
            </a:lvl7pPr>
            <a:lvl8pPr marL="1371600" algn="l" defTabSz="457200" rtl="0" fontAlgn="base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B7DEE8"/>
                </a:solidFill>
                <a:latin typeface="Arial" pitchFamily="34" charset="0"/>
                <a:cs typeface="Arial" pitchFamily="34" charset="0"/>
              </a:defRPr>
            </a:lvl8pPr>
            <a:lvl9pPr marL="1828800" algn="l" defTabSz="457200" rtl="0" fontAlgn="base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B7DEE8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>
                <a:solidFill>
                  <a:schemeClr val="tx2"/>
                </a:solidFill>
                <a:latin typeface="Century Gothic" panose="020B0502020202020204" pitchFamily="34" charset="0"/>
              </a:rPr>
              <a:t>Potential interference with </a:t>
            </a:r>
          </a:p>
          <a:p>
            <a:pPr marL="0" marR="0" lvl="0" indent="0" algn="ctr" defTabSz="457200" rtl="0" eaLnBrk="0" fontAlgn="base" latinLnBrk="0" hangingPunct="0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chemeClr val="tx2"/>
                </a:solidFill>
                <a:latin typeface="Century Gothic" panose="020B0502020202020204" pitchFamily="34" charset="0"/>
              </a:rPr>
              <a:t>Surrounding wells – Site C</a:t>
            </a:r>
            <a:endParaRPr lang="en-US" sz="3200" b="1" noProof="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B65F-B0B0-4003-A6BC-45916BC4821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0945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B65F-B0B0-4003-A6BC-45916BC48215}" type="slidenum">
              <a:rPr lang="en-US" smtClean="0"/>
              <a:t>22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1ECCE6-A9FC-43BC-82D7-2E44B84A94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5" y="716280"/>
            <a:ext cx="6979919" cy="604031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91B9F26-E306-4CAA-A53A-AD5CDDD26F5E}"/>
              </a:ext>
            </a:extLst>
          </p:cNvPr>
          <p:cNvSpPr/>
          <p:nvPr/>
        </p:nvSpPr>
        <p:spPr>
          <a:xfrm>
            <a:off x="415663" y="131885"/>
            <a:ext cx="6979919" cy="467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 eaLnBrk="0" fontAlgn="base" hangingPunct="0">
              <a:lnSpc>
                <a:spcPts val="3200"/>
              </a:lnSpc>
              <a:spcBef>
                <a:spcPct val="0"/>
              </a:spcBef>
              <a:defRPr/>
            </a:pPr>
            <a:r>
              <a:rPr lang="en-US" sz="2400" b="1" dirty="0">
                <a:solidFill>
                  <a:schemeClr val="tx2"/>
                </a:solidFill>
                <a:latin typeface="Century Gothic" panose="020B0502020202020204" pitchFamily="34" charset="0"/>
              </a:rPr>
              <a:t>Modeled interference in upper aquifer wells</a:t>
            </a:r>
          </a:p>
        </p:txBody>
      </p:sp>
    </p:spTree>
    <p:extLst>
      <p:ext uri="{BB962C8B-B14F-4D97-AF65-F5344CB8AC3E}">
        <p14:creationId xmlns:p14="http://schemas.microsoft.com/office/powerpoint/2010/main" val="966786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B65F-B0B0-4003-A6BC-45916BC48215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1B9F26-E306-4CAA-A53A-AD5CDDD26F5E}"/>
              </a:ext>
            </a:extLst>
          </p:cNvPr>
          <p:cNvSpPr/>
          <p:nvPr/>
        </p:nvSpPr>
        <p:spPr>
          <a:xfrm>
            <a:off x="415663" y="131885"/>
            <a:ext cx="6979919" cy="467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 eaLnBrk="0" fontAlgn="base" hangingPunct="0">
              <a:lnSpc>
                <a:spcPts val="3200"/>
              </a:lnSpc>
              <a:spcBef>
                <a:spcPct val="0"/>
              </a:spcBef>
              <a:defRPr/>
            </a:pPr>
            <a:r>
              <a:rPr lang="en-US" sz="2400" b="1" dirty="0">
                <a:solidFill>
                  <a:schemeClr val="tx2"/>
                </a:solidFill>
                <a:latin typeface="Century Gothic" panose="020B0502020202020204" pitchFamily="34" charset="0"/>
              </a:rPr>
              <a:t>Modeled interference in mixed aquifer wells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DBAD14-5430-42D3-B86A-689C70688A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825" y="679573"/>
            <a:ext cx="6665594" cy="576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735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1289160"/>
            <a:ext cx="835904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defTabSz="457200" eaLnBrk="0" fontAlgn="base" hangingPunct="0">
              <a:lnSpc>
                <a:spcPts val="2700"/>
              </a:lnSpc>
              <a:spcBef>
                <a:spcPts val="125"/>
              </a:spcBef>
              <a:spcAft>
                <a:spcPts val="1200"/>
              </a:spcAft>
              <a:buSzPct val="70000"/>
              <a:buFont typeface="Arial" pitchFamily="34" charset="0"/>
              <a:buChar char="•"/>
            </a:pPr>
            <a:r>
              <a:rPr lang="en-US" sz="2800" dirty="0">
                <a:cs typeface="Calibri"/>
              </a:rPr>
              <a:t>Site A – LOMS: Advantage – developed area</a:t>
            </a:r>
          </a:p>
          <a:p>
            <a:pPr marL="457200" indent="-457200" defTabSz="457200" eaLnBrk="0" fontAlgn="base" hangingPunct="0">
              <a:lnSpc>
                <a:spcPts val="2700"/>
              </a:lnSpc>
              <a:spcBef>
                <a:spcPts val="125"/>
              </a:spcBef>
              <a:spcAft>
                <a:spcPts val="1200"/>
              </a:spcAft>
              <a:buSzPct val="70000"/>
              <a:buFont typeface="Arial" pitchFamily="34" charset="0"/>
              <a:buChar char="•"/>
            </a:pPr>
            <a:r>
              <a:rPr lang="en-US" sz="2800" dirty="0">
                <a:cs typeface="Calibri"/>
              </a:rPr>
              <a:t>Site B – Sage: Disadvantage – undeveloped with potential habitat</a:t>
            </a:r>
          </a:p>
          <a:p>
            <a:pPr marL="457200" lvl="0" indent="-457200" defTabSz="457200" eaLnBrk="0" fontAlgn="base" hangingPunct="0">
              <a:lnSpc>
                <a:spcPts val="2700"/>
              </a:lnSpc>
              <a:spcBef>
                <a:spcPts val="125"/>
              </a:spcBef>
              <a:spcAft>
                <a:spcPts val="1200"/>
              </a:spcAft>
              <a:buSzPct val="70000"/>
              <a:buFont typeface="Arial" pitchFamily="34" charset="0"/>
              <a:buChar char="•"/>
            </a:pPr>
            <a:r>
              <a:rPr lang="en-US" sz="2800" dirty="0">
                <a:cs typeface="Calibri"/>
              </a:rPr>
              <a:t>Site C – Andre: Advantage - developed</a:t>
            </a:r>
          </a:p>
          <a:p>
            <a:pPr marL="457200" lvl="0" indent="-457200" defTabSz="457200" eaLnBrk="0" fontAlgn="base" hangingPunct="0">
              <a:lnSpc>
                <a:spcPts val="2700"/>
              </a:lnSpc>
              <a:spcBef>
                <a:spcPts val="125"/>
              </a:spcBef>
              <a:spcAft>
                <a:spcPts val="1200"/>
              </a:spcAft>
              <a:buSzPct val="70000"/>
              <a:buFont typeface="Arial" pitchFamily="34" charset="0"/>
              <a:buChar char="•"/>
            </a:pPr>
            <a:r>
              <a:rPr lang="en-US" sz="2800" dirty="0">
                <a:cs typeface="Calibri"/>
              </a:rPr>
              <a:t>Site D – Sunny Oaks: Disadvantage – undeveloped with potential habitat</a:t>
            </a:r>
          </a:p>
          <a:p>
            <a:pPr marL="457200" lvl="0" indent="-457200" defTabSz="457200" eaLnBrk="0" fontAlgn="base" hangingPunct="0">
              <a:lnSpc>
                <a:spcPts val="2700"/>
              </a:lnSpc>
              <a:spcBef>
                <a:spcPts val="125"/>
              </a:spcBef>
              <a:spcAft>
                <a:spcPts val="1200"/>
              </a:spcAft>
              <a:buSzPct val="70000"/>
              <a:buFont typeface="Arial" pitchFamily="34" charset="0"/>
              <a:buChar char="•"/>
            </a:pPr>
            <a:endParaRPr lang="en-US" sz="2800" dirty="0">
              <a:cs typeface="Calibri"/>
            </a:endParaRPr>
          </a:p>
          <a:p>
            <a:pPr lvl="0" defTabSz="457200" eaLnBrk="0" fontAlgn="base" hangingPunct="0">
              <a:lnSpc>
                <a:spcPts val="2700"/>
              </a:lnSpc>
              <a:spcBef>
                <a:spcPts val="125"/>
              </a:spcBef>
              <a:spcAft>
                <a:spcPts val="1200"/>
              </a:spcAft>
              <a:buSzPct val="70000"/>
            </a:pPr>
            <a:endParaRPr lang="en-US" sz="2800" dirty="0">
              <a:cs typeface="Calibri"/>
            </a:endParaRPr>
          </a:p>
          <a:p>
            <a:pPr lvl="0" defTabSz="457200" eaLnBrk="0" fontAlgn="base" hangingPunct="0">
              <a:lnSpc>
                <a:spcPts val="2700"/>
              </a:lnSpc>
              <a:spcBef>
                <a:spcPts val="125"/>
              </a:spcBef>
              <a:spcAft>
                <a:spcPts val="1200"/>
              </a:spcAft>
              <a:buSzPct val="70000"/>
            </a:pPr>
            <a:endParaRPr lang="en-US" sz="2800" dirty="0">
              <a:cs typeface="Calibri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-280310" y="108087"/>
            <a:ext cx="8359040" cy="993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marL="0"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defRPr sz="3600" b="0" i="0" kern="120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  <a:lvl2pPr algn="l" defTabSz="457200" rtl="0" eaLnBrk="0" fontAlgn="base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algn="l" defTabSz="457200" rtl="0" eaLnBrk="0" fontAlgn="base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algn="l" defTabSz="457200" rtl="0" eaLnBrk="0" fontAlgn="base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algn="l" defTabSz="457200" rtl="0" eaLnBrk="0" fontAlgn="base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457200" algn="l" defTabSz="457200" rtl="0" fontAlgn="base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B7DEE8"/>
                </a:solidFill>
                <a:latin typeface="Arial" pitchFamily="34" charset="0"/>
                <a:cs typeface="Arial" pitchFamily="34" charset="0"/>
              </a:defRPr>
            </a:lvl6pPr>
            <a:lvl7pPr marL="914400" algn="l" defTabSz="457200" rtl="0" fontAlgn="base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B7DEE8"/>
                </a:solidFill>
                <a:latin typeface="Arial" pitchFamily="34" charset="0"/>
                <a:cs typeface="Arial" pitchFamily="34" charset="0"/>
              </a:defRPr>
            </a:lvl7pPr>
            <a:lvl8pPr marL="1371600" algn="l" defTabSz="457200" rtl="0" fontAlgn="base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B7DEE8"/>
                </a:solidFill>
                <a:latin typeface="Arial" pitchFamily="34" charset="0"/>
                <a:cs typeface="Arial" pitchFamily="34" charset="0"/>
              </a:defRPr>
            </a:lvl8pPr>
            <a:lvl9pPr marL="1828800" algn="l" defTabSz="457200" rtl="0" fontAlgn="base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B7DEE8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>
                <a:solidFill>
                  <a:schemeClr val="tx2"/>
                </a:solidFill>
                <a:latin typeface="Century Gothic" panose="020B0502020202020204" pitchFamily="34" charset="0"/>
              </a:rPr>
              <a:t>Environmental and Endangered </a:t>
            </a:r>
          </a:p>
          <a:p>
            <a:pPr marL="0" marR="0" lvl="0" indent="0" algn="ctr" defTabSz="457200" rtl="0" eaLnBrk="0" fontAlgn="base" latinLnBrk="0" hangingPunct="0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>
                <a:solidFill>
                  <a:schemeClr val="tx2"/>
                </a:solidFill>
                <a:latin typeface="Century Gothic" panose="020B0502020202020204" pitchFamily="34" charset="0"/>
              </a:rPr>
              <a:t>Species Impacts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B65F-B0B0-4003-A6BC-45916BC4821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767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1289160"/>
            <a:ext cx="8359040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defTabSz="457200" eaLnBrk="0" fontAlgn="base" hangingPunct="0">
              <a:lnSpc>
                <a:spcPts val="2700"/>
              </a:lnSpc>
              <a:spcBef>
                <a:spcPts val="125"/>
              </a:spcBef>
              <a:spcAft>
                <a:spcPts val="1200"/>
              </a:spcAft>
              <a:buSzPct val="70000"/>
              <a:buFont typeface="Arial" pitchFamily="34" charset="0"/>
              <a:buChar char="•"/>
            </a:pPr>
            <a:r>
              <a:rPr lang="en-US" sz="2800" dirty="0">
                <a:cs typeface="Calibri"/>
              </a:rPr>
              <a:t>Site A – LOMS: Advantage with some constraints</a:t>
            </a:r>
          </a:p>
          <a:p>
            <a:pPr marL="457200" indent="-457200" defTabSz="457200" eaLnBrk="0" fontAlgn="base" hangingPunct="0">
              <a:lnSpc>
                <a:spcPts val="2700"/>
              </a:lnSpc>
              <a:spcBef>
                <a:spcPts val="125"/>
              </a:spcBef>
              <a:spcAft>
                <a:spcPts val="1200"/>
              </a:spcAft>
              <a:buSzPct val="70000"/>
              <a:buFont typeface="Arial" pitchFamily="34" charset="0"/>
              <a:buChar char="•"/>
            </a:pPr>
            <a:r>
              <a:rPr lang="en-US" sz="2800" dirty="0">
                <a:cs typeface="Calibri"/>
              </a:rPr>
              <a:t>Site B – Sage: Advantage</a:t>
            </a:r>
          </a:p>
          <a:p>
            <a:pPr marL="457200" lvl="0" indent="-457200" defTabSz="457200" eaLnBrk="0" fontAlgn="base" hangingPunct="0">
              <a:lnSpc>
                <a:spcPts val="2700"/>
              </a:lnSpc>
              <a:spcBef>
                <a:spcPts val="125"/>
              </a:spcBef>
              <a:spcAft>
                <a:spcPts val="1200"/>
              </a:spcAft>
              <a:buSzPct val="70000"/>
              <a:buFont typeface="Arial" pitchFamily="34" charset="0"/>
              <a:buChar char="•"/>
            </a:pPr>
            <a:r>
              <a:rPr lang="en-US" sz="2800" dirty="0">
                <a:cs typeface="Calibri"/>
              </a:rPr>
              <a:t>Site C – Andre: Disadvantage, but feasible</a:t>
            </a:r>
          </a:p>
          <a:p>
            <a:pPr marL="457200" lvl="0" indent="-457200" defTabSz="457200" eaLnBrk="0" fontAlgn="base" hangingPunct="0">
              <a:lnSpc>
                <a:spcPts val="2700"/>
              </a:lnSpc>
              <a:spcBef>
                <a:spcPts val="125"/>
              </a:spcBef>
              <a:spcAft>
                <a:spcPts val="1200"/>
              </a:spcAft>
              <a:buSzPct val="70000"/>
              <a:buFont typeface="Arial" pitchFamily="34" charset="0"/>
              <a:buChar char="•"/>
            </a:pPr>
            <a:r>
              <a:rPr lang="en-US" sz="2800" dirty="0">
                <a:cs typeface="Calibri"/>
              </a:rPr>
              <a:t>Site D – Sunny Oaks: Advantage</a:t>
            </a:r>
          </a:p>
          <a:p>
            <a:pPr marL="457200" lvl="0" indent="-457200" defTabSz="457200" eaLnBrk="0" fontAlgn="base" hangingPunct="0">
              <a:lnSpc>
                <a:spcPts val="2700"/>
              </a:lnSpc>
              <a:spcBef>
                <a:spcPts val="125"/>
              </a:spcBef>
              <a:spcAft>
                <a:spcPts val="1200"/>
              </a:spcAft>
              <a:buSzPct val="70000"/>
              <a:buFont typeface="Arial" pitchFamily="34" charset="0"/>
              <a:buChar char="•"/>
            </a:pPr>
            <a:endParaRPr lang="en-US" sz="2800" dirty="0">
              <a:cs typeface="Calibri"/>
            </a:endParaRPr>
          </a:p>
          <a:p>
            <a:pPr lvl="0" defTabSz="457200" eaLnBrk="0" fontAlgn="base" hangingPunct="0">
              <a:lnSpc>
                <a:spcPts val="2700"/>
              </a:lnSpc>
              <a:spcBef>
                <a:spcPts val="125"/>
              </a:spcBef>
              <a:spcAft>
                <a:spcPts val="1200"/>
              </a:spcAft>
              <a:buSzPct val="70000"/>
            </a:pPr>
            <a:endParaRPr lang="en-US" sz="2800" dirty="0">
              <a:cs typeface="Calibri"/>
            </a:endParaRPr>
          </a:p>
          <a:p>
            <a:pPr lvl="0" defTabSz="457200" eaLnBrk="0" fontAlgn="base" hangingPunct="0">
              <a:lnSpc>
                <a:spcPts val="2700"/>
              </a:lnSpc>
              <a:spcBef>
                <a:spcPts val="125"/>
              </a:spcBef>
              <a:spcAft>
                <a:spcPts val="1200"/>
              </a:spcAft>
              <a:buSzPct val="70000"/>
            </a:pPr>
            <a:endParaRPr lang="en-US" sz="2800" dirty="0">
              <a:cs typeface="Calibri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-280310" y="108087"/>
            <a:ext cx="8359040" cy="993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marL="0"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defRPr sz="3600" b="0" i="0" kern="120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  <a:lvl2pPr algn="l" defTabSz="457200" rtl="0" eaLnBrk="0" fontAlgn="base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algn="l" defTabSz="457200" rtl="0" eaLnBrk="0" fontAlgn="base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algn="l" defTabSz="457200" rtl="0" eaLnBrk="0" fontAlgn="base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algn="l" defTabSz="457200" rtl="0" eaLnBrk="0" fontAlgn="base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457200" algn="l" defTabSz="457200" rtl="0" fontAlgn="base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B7DEE8"/>
                </a:solidFill>
                <a:latin typeface="Arial" pitchFamily="34" charset="0"/>
                <a:cs typeface="Arial" pitchFamily="34" charset="0"/>
              </a:defRPr>
            </a:lvl6pPr>
            <a:lvl7pPr marL="914400" algn="l" defTabSz="457200" rtl="0" fontAlgn="base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B7DEE8"/>
                </a:solidFill>
                <a:latin typeface="Arial" pitchFamily="34" charset="0"/>
                <a:cs typeface="Arial" pitchFamily="34" charset="0"/>
              </a:defRPr>
            </a:lvl7pPr>
            <a:lvl8pPr marL="1371600" algn="l" defTabSz="457200" rtl="0" fontAlgn="base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B7DEE8"/>
                </a:solidFill>
                <a:latin typeface="Arial" pitchFamily="34" charset="0"/>
                <a:cs typeface="Arial" pitchFamily="34" charset="0"/>
              </a:defRPr>
            </a:lvl8pPr>
            <a:lvl9pPr marL="1828800" algn="l" defTabSz="457200" rtl="0" fontAlgn="base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B7DEE8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>
                <a:solidFill>
                  <a:schemeClr val="tx2"/>
                </a:solidFill>
                <a:latin typeface="Century Gothic" panose="020B0502020202020204" pitchFamily="34" charset="0"/>
              </a:rPr>
              <a:t>Site Layout and Access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B65F-B0B0-4003-A6BC-45916BC4821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5621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1289160"/>
            <a:ext cx="8359040" cy="5593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defTabSz="457200" eaLnBrk="0" fontAlgn="base" hangingPunct="0">
              <a:lnSpc>
                <a:spcPts val="2700"/>
              </a:lnSpc>
              <a:spcBef>
                <a:spcPts val="125"/>
              </a:spcBef>
              <a:spcAft>
                <a:spcPts val="1200"/>
              </a:spcAft>
              <a:buSzPct val="70000"/>
              <a:buFont typeface="Arial" pitchFamily="34" charset="0"/>
              <a:buChar char="•"/>
            </a:pPr>
            <a:r>
              <a:rPr lang="en-US" sz="2800" dirty="0">
                <a:cs typeface="Calibri"/>
              </a:rPr>
              <a:t>Site A – LOMS: Advantage – developed, non-controversial site</a:t>
            </a:r>
          </a:p>
          <a:p>
            <a:pPr marL="457200" indent="-457200" defTabSz="457200" eaLnBrk="0" fontAlgn="base" hangingPunct="0">
              <a:lnSpc>
                <a:spcPts val="2700"/>
              </a:lnSpc>
              <a:spcBef>
                <a:spcPts val="125"/>
              </a:spcBef>
              <a:spcAft>
                <a:spcPts val="1200"/>
              </a:spcAft>
              <a:buSzPct val="70000"/>
              <a:buFont typeface="Arial" pitchFamily="34" charset="0"/>
              <a:buChar char="•"/>
            </a:pPr>
            <a:r>
              <a:rPr lang="en-US" sz="2800" dirty="0">
                <a:cs typeface="Calibri"/>
              </a:rPr>
              <a:t>Site B – Sage: Disadvantage – undeveloped habitat with potential neighborhood concerns</a:t>
            </a:r>
          </a:p>
          <a:p>
            <a:pPr marL="457200" lvl="0" indent="-457200" defTabSz="457200" eaLnBrk="0" fontAlgn="base" hangingPunct="0">
              <a:lnSpc>
                <a:spcPts val="2700"/>
              </a:lnSpc>
              <a:spcBef>
                <a:spcPts val="125"/>
              </a:spcBef>
              <a:spcAft>
                <a:spcPts val="1200"/>
              </a:spcAft>
              <a:buSzPct val="70000"/>
              <a:buFont typeface="Arial" pitchFamily="34" charset="0"/>
              <a:buChar char="•"/>
            </a:pPr>
            <a:r>
              <a:rPr lang="en-US" sz="2800" dirty="0">
                <a:cs typeface="Calibri"/>
              </a:rPr>
              <a:t>Site C – Andre: Disadvantage – neighborhood concerns</a:t>
            </a:r>
          </a:p>
          <a:p>
            <a:pPr marL="457200" lvl="0" indent="-457200" defTabSz="457200" eaLnBrk="0" fontAlgn="base" hangingPunct="0">
              <a:lnSpc>
                <a:spcPts val="2700"/>
              </a:lnSpc>
              <a:spcBef>
                <a:spcPts val="125"/>
              </a:spcBef>
              <a:spcAft>
                <a:spcPts val="1200"/>
              </a:spcAft>
              <a:buSzPct val="70000"/>
              <a:buFont typeface="Arial" pitchFamily="34" charset="0"/>
              <a:buChar char="•"/>
            </a:pPr>
            <a:r>
              <a:rPr lang="en-US" sz="2800" dirty="0">
                <a:cs typeface="Calibri"/>
              </a:rPr>
              <a:t>Site D – Sunny Oaks: Disadvantage – undeveloped habitat with potential neighborhood concerns</a:t>
            </a:r>
          </a:p>
          <a:p>
            <a:pPr marL="457200" lvl="0" indent="-457200" defTabSz="457200" eaLnBrk="0" fontAlgn="base" hangingPunct="0">
              <a:lnSpc>
                <a:spcPts val="2700"/>
              </a:lnSpc>
              <a:spcBef>
                <a:spcPts val="125"/>
              </a:spcBef>
              <a:spcAft>
                <a:spcPts val="1200"/>
              </a:spcAft>
              <a:buSzPct val="70000"/>
              <a:buFont typeface="Arial" pitchFamily="34" charset="0"/>
              <a:buChar char="•"/>
            </a:pPr>
            <a:endParaRPr lang="en-US" sz="2800" dirty="0">
              <a:cs typeface="Calibri"/>
            </a:endParaRPr>
          </a:p>
          <a:p>
            <a:pPr lvl="0" defTabSz="457200" eaLnBrk="0" fontAlgn="base" hangingPunct="0">
              <a:lnSpc>
                <a:spcPts val="2700"/>
              </a:lnSpc>
              <a:spcBef>
                <a:spcPts val="125"/>
              </a:spcBef>
              <a:spcAft>
                <a:spcPts val="1200"/>
              </a:spcAft>
              <a:buSzPct val="70000"/>
            </a:pPr>
            <a:endParaRPr lang="en-US" sz="2800" dirty="0">
              <a:cs typeface="Calibri"/>
            </a:endParaRPr>
          </a:p>
          <a:p>
            <a:pPr lvl="0" defTabSz="457200" eaLnBrk="0" fontAlgn="base" hangingPunct="0">
              <a:lnSpc>
                <a:spcPts val="2700"/>
              </a:lnSpc>
              <a:spcBef>
                <a:spcPts val="125"/>
              </a:spcBef>
              <a:spcAft>
                <a:spcPts val="1200"/>
              </a:spcAft>
              <a:buSzPct val="70000"/>
            </a:pPr>
            <a:endParaRPr lang="en-US" sz="2800" dirty="0">
              <a:cs typeface="Calibri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-280310" y="108087"/>
            <a:ext cx="8359040" cy="993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marL="0"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defRPr sz="3600" b="0" i="0" kern="120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  <a:lvl2pPr algn="l" defTabSz="457200" rtl="0" eaLnBrk="0" fontAlgn="base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algn="l" defTabSz="457200" rtl="0" eaLnBrk="0" fontAlgn="base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algn="l" defTabSz="457200" rtl="0" eaLnBrk="0" fontAlgn="base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algn="l" defTabSz="457200" rtl="0" eaLnBrk="0" fontAlgn="base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457200" algn="l" defTabSz="457200" rtl="0" fontAlgn="base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B7DEE8"/>
                </a:solidFill>
                <a:latin typeface="Arial" pitchFamily="34" charset="0"/>
                <a:cs typeface="Arial" pitchFamily="34" charset="0"/>
              </a:defRPr>
            </a:lvl6pPr>
            <a:lvl7pPr marL="914400" algn="l" defTabSz="457200" rtl="0" fontAlgn="base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B7DEE8"/>
                </a:solidFill>
                <a:latin typeface="Arial" pitchFamily="34" charset="0"/>
                <a:cs typeface="Arial" pitchFamily="34" charset="0"/>
              </a:defRPr>
            </a:lvl7pPr>
            <a:lvl8pPr marL="1371600" algn="l" defTabSz="457200" rtl="0" fontAlgn="base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B7DEE8"/>
                </a:solidFill>
                <a:latin typeface="Arial" pitchFamily="34" charset="0"/>
                <a:cs typeface="Arial" pitchFamily="34" charset="0"/>
              </a:defRPr>
            </a:lvl8pPr>
            <a:lvl9pPr marL="1828800" algn="l" defTabSz="457200" rtl="0" fontAlgn="base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B7DEE8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chemeClr val="tx2"/>
                </a:solidFill>
                <a:latin typeface="Century Gothic" panose="020B0502020202020204" pitchFamily="34" charset="0"/>
              </a:rPr>
              <a:t>Environmental and </a:t>
            </a:r>
          </a:p>
          <a:p>
            <a:pPr marL="0" marR="0" lvl="0" indent="0" algn="ctr" defTabSz="457200" rtl="0" eaLnBrk="0" fontAlgn="base" latinLnBrk="0" hangingPunct="0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chemeClr val="tx2"/>
                </a:solidFill>
                <a:latin typeface="Century Gothic" panose="020B0502020202020204" pitchFamily="34" charset="0"/>
              </a:rPr>
              <a:t>Coastal Development Permit Timing</a:t>
            </a:r>
            <a:endParaRPr lang="en-US" sz="3200" b="1" noProof="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B65F-B0B0-4003-A6BC-45916BC48215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6232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:\384-LOCSD\384-011 District Engineer\0500 Water Systems\Program C Expansion Well\GIS\Maps\Drafts\Overvi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79561"/>
            <a:ext cx="5257800" cy="6804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llout: Line 1">
            <a:extLst>
              <a:ext uri="{FF2B5EF4-FFF2-40B4-BE49-F238E27FC236}">
                <a16:creationId xmlns:a16="http://schemas.microsoft.com/office/drawing/2014/main" id="{CD7CE542-F398-445A-B1BD-3BF67A0CE738}"/>
              </a:ext>
            </a:extLst>
          </p:cNvPr>
          <p:cNvSpPr/>
          <p:nvPr/>
        </p:nvSpPr>
        <p:spPr>
          <a:xfrm>
            <a:off x="4419600" y="762000"/>
            <a:ext cx="2514600" cy="762000"/>
          </a:xfrm>
          <a:prstGeom prst="borderCallout1">
            <a:avLst>
              <a:gd name="adj1" fmla="val 55417"/>
              <a:gd name="adj2" fmla="val 253"/>
              <a:gd name="adj3" fmla="val 130833"/>
              <a:gd name="adj4" fmla="val -34798"/>
            </a:avLst>
          </a:prstGeom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Site A – Adjacent to LOMS Play Fields</a:t>
            </a:r>
          </a:p>
        </p:txBody>
      </p:sp>
      <p:sp>
        <p:nvSpPr>
          <p:cNvPr id="4" name="Callout: Line 3">
            <a:extLst>
              <a:ext uri="{FF2B5EF4-FFF2-40B4-BE49-F238E27FC236}">
                <a16:creationId xmlns:a16="http://schemas.microsoft.com/office/drawing/2014/main" id="{D5986D22-9E99-4267-AA37-57CF2A430A9A}"/>
              </a:ext>
            </a:extLst>
          </p:cNvPr>
          <p:cNvSpPr/>
          <p:nvPr/>
        </p:nvSpPr>
        <p:spPr>
          <a:xfrm>
            <a:off x="5181600" y="2219139"/>
            <a:ext cx="2819400" cy="762000"/>
          </a:xfrm>
          <a:prstGeom prst="borderCallout1">
            <a:avLst>
              <a:gd name="adj1" fmla="val 55417"/>
              <a:gd name="adj2" fmla="val 253"/>
              <a:gd name="adj3" fmla="val 5833"/>
              <a:gd name="adj4" fmla="val -56433"/>
            </a:avLst>
          </a:prstGeom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Site B – Private Property on Sage Avenue</a:t>
            </a:r>
          </a:p>
        </p:txBody>
      </p:sp>
      <p:sp>
        <p:nvSpPr>
          <p:cNvPr id="5" name="Callout: Line 4">
            <a:extLst>
              <a:ext uri="{FF2B5EF4-FFF2-40B4-BE49-F238E27FC236}">
                <a16:creationId xmlns:a16="http://schemas.microsoft.com/office/drawing/2014/main" id="{C50D1073-181F-4643-9308-443AF50ECFF8}"/>
              </a:ext>
            </a:extLst>
          </p:cNvPr>
          <p:cNvSpPr/>
          <p:nvPr/>
        </p:nvSpPr>
        <p:spPr>
          <a:xfrm>
            <a:off x="5334000" y="3886201"/>
            <a:ext cx="2819400" cy="762000"/>
          </a:xfrm>
          <a:prstGeom prst="borderCallout1">
            <a:avLst>
              <a:gd name="adj1" fmla="val 55417"/>
              <a:gd name="adj2" fmla="val 253"/>
              <a:gd name="adj3" fmla="val 5833"/>
              <a:gd name="adj4" fmla="val -56433"/>
            </a:avLst>
          </a:prstGeom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Site C – Private Property on Andre Avenue</a:t>
            </a:r>
          </a:p>
        </p:txBody>
      </p:sp>
      <p:sp>
        <p:nvSpPr>
          <p:cNvPr id="6" name="Callout: Line 5">
            <a:extLst>
              <a:ext uri="{FF2B5EF4-FFF2-40B4-BE49-F238E27FC236}">
                <a16:creationId xmlns:a16="http://schemas.microsoft.com/office/drawing/2014/main" id="{059C814F-E09D-4401-8306-23D8006FF56A}"/>
              </a:ext>
            </a:extLst>
          </p:cNvPr>
          <p:cNvSpPr/>
          <p:nvPr/>
        </p:nvSpPr>
        <p:spPr>
          <a:xfrm>
            <a:off x="5346700" y="5172263"/>
            <a:ext cx="3111500" cy="762000"/>
          </a:xfrm>
          <a:prstGeom prst="borderCallout1">
            <a:avLst>
              <a:gd name="adj1" fmla="val 55417"/>
              <a:gd name="adj2" fmla="val 253"/>
              <a:gd name="adj3" fmla="val 14166"/>
              <a:gd name="adj4" fmla="val -47045"/>
            </a:avLst>
          </a:prstGeom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Site D – Vacant Area South of Sunny Oaks MHP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38E02E-DA5B-4BE5-B5C9-8B90517A9ADA}"/>
              </a:ext>
            </a:extLst>
          </p:cNvPr>
          <p:cNvSpPr txBox="1"/>
          <p:nvPr/>
        </p:nvSpPr>
        <p:spPr>
          <a:xfrm rot="1175040">
            <a:off x="2810167" y="4353018"/>
            <a:ext cx="2849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Los Osos Valley Road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1D7D30-7D1D-4937-88F8-9357F37CCDCF}"/>
              </a:ext>
            </a:extLst>
          </p:cNvPr>
          <p:cNvSpPr txBox="1"/>
          <p:nvPr/>
        </p:nvSpPr>
        <p:spPr>
          <a:xfrm rot="16477095">
            <a:off x="1477060" y="1862185"/>
            <a:ext cx="2849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South Bay Blvd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CBCDBE-46F0-436E-BBD6-ADE57FBE12E1}"/>
              </a:ext>
            </a:extLst>
          </p:cNvPr>
          <p:cNvSpPr txBox="1"/>
          <p:nvPr/>
        </p:nvSpPr>
        <p:spPr>
          <a:xfrm rot="20387910">
            <a:off x="2239377" y="5704935"/>
            <a:ext cx="2849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Los Osos Creek</a:t>
            </a:r>
          </a:p>
        </p:txBody>
      </p:sp>
    </p:spTree>
    <p:extLst>
      <p:ext uri="{BB962C8B-B14F-4D97-AF65-F5344CB8AC3E}">
        <p14:creationId xmlns:p14="http://schemas.microsoft.com/office/powerpoint/2010/main" val="3780273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:\384-LOCSD\384-011 District Engineer\0500 Water Systems\Program C Expansion Well\GIS\Maps\Drafts\Well Sites A&amp;B 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870" y="0"/>
            <a:ext cx="52993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llout: Line 2">
            <a:extLst>
              <a:ext uri="{FF2B5EF4-FFF2-40B4-BE49-F238E27FC236}">
                <a16:creationId xmlns:a16="http://schemas.microsoft.com/office/drawing/2014/main" id="{E2283EA9-6167-4D64-B307-523376F7857E}"/>
              </a:ext>
            </a:extLst>
          </p:cNvPr>
          <p:cNvSpPr/>
          <p:nvPr/>
        </p:nvSpPr>
        <p:spPr>
          <a:xfrm>
            <a:off x="5104533" y="2581461"/>
            <a:ext cx="2514600" cy="762000"/>
          </a:xfrm>
          <a:prstGeom prst="borderCallout1">
            <a:avLst>
              <a:gd name="adj1" fmla="val 55417"/>
              <a:gd name="adj2" fmla="val 253"/>
              <a:gd name="adj3" fmla="val -34167"/>
              <a:gd name="adj4" fmla="val -36313"/>
            </a:avLst>
          </a:prstGeom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Site A – Adjacent to LOMS Play Fields</a:t>
            </a:r>
          </a:p>
        </p:txBody>
      </p:sp>
      <p:sp>
        <p:nvSpPr>
          <p:cNvPr id="4" name="Callout: Line 3">
            <a:extLst>
              <a:ext uri="{FF2B5EF4-FFF2-40B4-BE49-F238E27FC236}">
                <a16:creationId xmlns:a16="http://schemas.microsoft.com/office/drawing/2014/main" id="{E530E277-E189-46EA-A2A5-8DF6DFFAC961}"/>
              </a:ext>
            </a:extLst>
          </p:cNvPr>
          <p:cNvSpPr/>
          <p:nvPr/>
        </p:nvSpPr>
        <p:spPr>
          <a:xfrm>
            <a:off x="5866533" y="4038600"/>
            <a:ext cx="2819400" cy="762000"/>
          </a:xfrm>
          <a:prstGeom prst="borderCallout1">
            <a:avLst>
              <a:gd name="adj1" fmla="val 55417"/>
              <a:gd name="adj2" fmla="val 253"/>
              <a:gd name="adj3" fmla="val 5833"/>
              <a:gd name="adj4" fmla="val -56433"/>
            </a:avLst>
          </a:prstGeom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Site B – Private Property on Sage Avenue</a:t>
            </a:r>
          </a:p>
        </p:txBody>
      </p:sp>
    </p:spTree>
    <p:extLst>
      <p:ext uri="{BB962C8B-B14F-4D97-AF65-F5344CB8AC3E}">
        <p14:creationId xmlns:p14="http://schemas.microsoft.com/office/powerpoint/2010/main" val="306740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:\384-LOCSD\384-011 District Engineer\0500 Water Systems\Program C Expansion Well\GIS\Maps\Drafts\Well Sites C 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199" y="-51547"/>
            <a:ext cx="5339195" cy="690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llout: Line 2">
            <a:extLst>
              <a:ext uri="{FF2B5EF4-FFF2-40B4-BE49-F238E27FC236}">
                <a16:creationId xmlns:a16="http://schemas.microsoft.com/office/drawing/2014/main" id="{C318457C-9C84-4FBD-B3BC-577A70106F8D}"/>
              </a:ext>
            </a:extLst>
          </p:cNvPr>
          <p:cNvSpPr/>
          <p:nvPr/>
        </p:nvSpPr>
        <p:spPr>
          <a:xfrm>
            <a:off x="5334000" y="3886201"/>
            <a:ext cx="2819400" cy="762000"/>
          </a:xfrm>
          <a:prstGeom prst="borderCallout1">
            <a:avLst>
              <a:gd name="adj1" fmla="val 55417"/>
              <a:gd name="adj2" fmla="val 253"/>
              <a:gd name="adj3" fmla="val -47500"/>
              <a:gd name="adj4" fmla="val -35712"/>
            </a:avLst>
          </a:prstGeom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Site C – Private Property on Andre Avenue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89466A-FBE5-4B08-98D9-00E76A08A406}"/>
              </a:ext>
            </a:extLst>
          </p:cNvPr>
          <p:cNvSpPr txBox="1"/>
          <p:nvPr/>
        </p:nvSpPr>
        <p:spPr>
          <a:xfrm rot="18281980">
            <a:off x="2697891" y="2078787"/>
            <a:ext cx="2659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Andre Avenue</a:t>
            </a:r>
          </a:p>
        </p:txBody>
      </p:sp>
    </p:spTree>
    <p:extLst>
      <p:ext uri="{BB962C8B-B14F-4D97-AF65-F5344CB8AC3E}">
        <p14:creationId xmlns:p14="http://schemas.microsoft.com/office/powerpoint/2010/main" val="150899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M:\384-LOCSD\384-011 District Engineer\0500 Water Systems\Program C Expansion Well\GIS\Maps\Drafts\Well Sites D 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457200"/>
            <a:ext cx="4663440" cy="603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llout: Line 2">
            <a:extLst>
              <a:ext uri="{FF2B5EF4-FFF2-40B4-BE49-F238E27FC236}">
                <a16:creationId xmlns:a16="http://schemas.microsoft.com/office/drawing/2014/main" id="{E3A1BEA7-905B-43C5-9290-50E3F70D58DF}"/>
              </a:ext>
            </a:extLst>
          </p:cNvPr>
          <p:cNvSpPr/>
          <p:nvPr/>
        </p:nvSpPr>
        <p:spPr>
          <a:xfrm>
            <a:off x="5638800" y="4419600"/>
            <a:ext cx="3111500" cy="762000"/>
          </a:xfrm>
          <a:prstGeom prst="borderCallout1">
            <a:avLst>
              <a:gd name="adj1" fmla="val 55417"/>
              <a:gd name="adj2" fmla="val 253"/>
              <a:gd name="adj3" fmla="val -64167"/>
              <a:gd name="adj4" fmla="val -29086"/>
            </a:avLst>
          </a:prstGeom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Site D – Vacant Area South of Sunny Oaks MHP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460D6C-2D8B-4A9E-8C13-21FCBE7854DC}"/>
              </a:ext>
            </a:extLst>
          </p:cNvPr>
          <p:cNvSpPr txBox="1"/>
          <p:nvPr/>
        </p:nvSpPr>
        <p:spPr>
          <a:xfrm rot="1175040">
            <a:off x="3865687" y="1305016"/>
            <a:ext cx="2849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Los Osos Valley Road</a:t>
            </a:r>
          </a:p>
        </p:txBody>
      </p:sp>
    </p:spTree>
    <p:extLst>
      <p:ext uri="{BB962C8B-B14F-4D97-AF65-F5344CB8AC3E}">
        <p14:creationId xmlns:p14="http://schemas.microsoft.com/office/powerpoint/2010/main" val="2086076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B65F-B0B0-4003-A6BC-45916BC48215}" type="slidenum">
              <a:rPr lang="en-US" smtClean="0"/>
              <a:t>7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838200" y="152400"/>
            <a:ext cx="68199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marL="0"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defRPr sz="3600" b="0" i="0" kern="120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  <a:lvl2pPr algn="l" defTabSz="457200" rtl="0" eaLnBrk="0" fontAlgn="base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algn="l" defTabSz="457200" rtl="0" eaLnBrk="0" fontAlgn="base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algn="l" defTabSz="457200" rtl="0" eaLnBrk="0" fontAlgn="base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algn="l" defTabSz="457200" rtl="0" eaLnBrk="0" fontAlgn="base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457200" algn="l" defTabSz="457200" rtl="0" fontAlgn="base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B7DEE8"/>
                </a:solidFill>
                <a:latin typeface="Arial" pitchFamily="34" charset="0"/>
                <a:cs typeface="Arial" pitchFamily="34" charset="0"/>
              </a:defRPr>
            </a:lvl6pPr>
            <a:lvl7pPr marL="914400" algn="l" defTabSz="457200" rtl="0" fontAlgn="base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B7DEE8"/>
                </a:solidFill>
                <a:latin typeface="Arial" pitchFamily="34" charset="0"/>
                <a:cs typeface="Arial" pitchFamily="34" charset="0"/>
              </a:defRPr>
            </a:lvl7pPr>
            <a:lvl8pPr marL="1371600" algn="l" defTabSz="457200" rtl="0" fontAlgn="base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B7DEE8"/>
                </a:solidFill>
                <a:latin typeface="Arial" pitchFamily="34" charset="0"/>
                <a:cs typeface="Arial" pitchFamily="34" charset="0"/>
              </a:defRPr>
            </a:lvl8pPr>
            <a:lvl9pPr marL="1828800" algn="l" defTabSz="457200" rtl="0" fontAlgn="base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B7DEE8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>
                <a:solidFill>
                  <a:schemeClr val="tx2"/>
                </a:solidFill>
                <a:latin typeface="Century Gothic" panose="020B0502020202020204" pitchFamily="34" charset="0"/>
              </a:rPr>
              <a:t>Basin Cross Section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E2EE3D-C8E0-4E32-ADA6-7C64AAED2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75" y="1304925"/>
            <a:ext cx="8934450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381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B65F-B0B0-4003-A6BC-45916BC48215}" type="slidenum">
              <a:rPr lang="en-US" smtClean="0"/>
              <a:t>8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6DEDC6-6D82-4205-B558-68D7FD0AF2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19" y="0"/>
            <a:ext cx="84169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418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B65F-B0B0-4003-A6BC-45916BC48215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838200" y="152400"/>
            <a:ext cx="68199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77500" lnSpcReduction="20000"/>
          </a:bodyPr>
          <a:lstStyle>
            <a:lvl1pPr marL="0"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defRPr sz="3600" b="0" i="0" kern="120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  <a:lvl2pPr algn="l" defTabSz="457200" rtl="0" eaLnBrk="0" fontAlgn="base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algn="l" defTabSz="457200" rtl="0" eaLnBrk="0" fontAlgn="base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algn="l" defTabSz="457200" rtl="0" eaLnBrk="0" fontAlgn="base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algn="l" defTabSz="457200" rtl="0" eaLnBrk="0" fontAlgn="base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457200" algn="l" defTabSz="457200" rtl="0" fontAlgn="base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B7DEE8"/>
                </a:solidFill>
                <a:latin typeface="Arial" pitchFamily="34" charset="0"/>
                <a:cs typeface="Arial" pitchFamily="34" charset="0"/>
              </a:defRPr>
            </a:lvl6pPr>
            <a:lvl7pPr marL="914400" algn="l" defTabSz="457200" rtl="0" fontAlgn="base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B7DEE8"/>
                </a:solidFill>
                <a:latin typeface="Arial" pitchFamily="34" charset="0"/>
                <a:cs typeface="Arial" pitchFamily="34" charset="0"/>
              </a:defRPr>
            </a:lvl7pPr>
            <a:lvl8pPr marL="1371600" algn="l" defTabSz="457200" rtl="0" fontAlgn="base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B7DEE8"/>
                </a:solidFill>
                <a:latin typeface="Arial" pitchFamily="34" charset="0"/>
                <a:cs typeface="Arial" pitchFamily="34" charset="0"/>
              </a:defRPr>
            </a:lvl8pPr>
            <a:lvl9pPr marL="1828800" algn="l" defTabSz="457200" rtl="0" fontAlgn="base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B7DEE8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>
                <a:solidFill>
                  <a:schemeClr val="tx2"/>
                </a:solidFill>
                <a:latin typeface="Century Gothic" panose="020B0502020202020204" pitchFamily="34" charset="0"/>
              </a:rPr>
              <a:t>Basin Cross Section – Looking East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94F228-4F84-48B1-BE8C-2B18E271FA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4374" y="1063417"/>
            <a:ext cx="6015252" cy="556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3544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WD">
  <a:themeElements>
    <a:clrScheme name="Custom 3">
      <a:dk1>
        <a:sysClr val="windowText" lastClr="000000"/>
      </a:dk1>
      <a:lt1>
        <a:sysClr val="window" lastClr="FFFFFF"/>
      </a:lt1>
      <a:dk2>
        <a:srgbClr val="042D4B"/>
      </a:dk2>
      <a:lt2>
        <a:srgbClr val="B4DCFA"/>
      </a:lt2>
      <a:accent1>
        <a:srgbClr val="F0C526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0D78C9"/>
      </a:hlink>
      <a:folHlink>
        <a:srgbClr val="59A8D1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WD" id="{EACE47E9-48A2-4978-907F-DADAE6AFF691}" vid="{4C9852A1-5D1A-446F-A4D9-75BD4EDAF83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1148</TotalTime>
  <Words>913</Words>
  <Application>Microsoft Office PowerPoint</Application>
  <PresentationFormat>On-screen Show (4:3)</PresentationFormat>
  <Paragraphs>169</Paragraphs>
  <Slides>26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Century Gothic</vt:lpstr>
      <vt:lpstr>Wingdings 3</vt:lpstr>
      <vt:lpstr>PWD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Osos Groundwater Basin Update</dc:title>
  <dc:creator>Moore, Toby</dc:creator>
  <cp:lastModifiedBy>Rob Miller</cp:lastModifiedBy>
  <cp:revision>102</cp:revision>
  <dcterms:modified xsi:type="dcterms:W3CDTF">2018-09-04T15:35:21Z</dcterms:modified>
</cp:coreProperties>
</file>