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7" r:id="rId2"/>
    <p:sldId id="278" r:id="rId3"/>
    <p:sldId id="279" r:id="rId4"/>
    <p:sldId id="280" r:id="rId5"/>
    <p:sldId id="309" r:id="rId6"/>
    <p:sldId id="263" r:id="rId7"/>
    <p:sldId id="264" r:id="rId8"/>
    <p:sldId id="310" r:id="rId9"/>
    <p:sldId id="307" r:id="rId10"/>
    <p:sldId id="290" r:id="rId11"/>
    <p:sldId id="308" r:id="rId12"/>
    <p:sldId id="311" r:id="rId13"/>
    <p:sldId id="312" r:id="rId14"/>
    <p:sldId id="313" r:id="rId15"/>
    <p:sldId id="315" r:id="rId16"/>
    <p:sldId id="314" r:id="rId17"/>
    <p:sldId id="316" r:id="rId18"/>
    <p:sldId id="317" r:id="rId19"/>
    <p:sldId id="318" r:id="rId20"/>
    <p:sldId id="300" r:id="rId21"/>
    <p:sldId id="285" r:id="rId22"/>
    <p:sldId id="294" r:id="rId23"/>
    <p:sldId id="28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62" d="100"/>
          <a:sy n="62" d="100"/>
        </p:scale>
        <p:origin x="72"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0A791F-E3F4-4A53-B904-3DBE69BEFCBC}"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DF77D-BE58-4825-9287-66A1FB1C5C4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15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0A791F-E3F4-4A53-B904-3DBE69BEFCBC}"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DF77D-BE58-4825-9287-66A1FB1C5C47}" type="slidenum">
              <a:rPr lang="en-US" smtClean="0"/>
              <a:t>‹#›</a:t>
            </a:fld>
            <a:endParaRPr lang="en-US"/>
          </a:p>
        </p:txBody>
      </p:sp>
    </p:spTree>
    <p:extLst>
      <p:ext uri="{BB962C8B-B14F-4D97-AF65-F5344CB8AC3E}">
        <p14:creationId xmlns:p14="http://schemas.microsoft.com/office/powerpoint/2010/main" val="1730084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0A791F-E3F4-4A53-B904-3DBE69BEFCBC}"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DF77D-BE58-4825-9287-66A1FB1C5C47}" type="slidenum">
              <a:rPr lang="en-US" smtClean="0"/>
              <a:t>‹#›</a:t>
            </a:fld>
            <a:endParaRPr lang="en-US"/>
          </a:p>
        </p:txBody>
      </p:sp>
    </p:spTree>
    <p:extLst>
      <p:ext uri="{BB962C8B-B14F-4D97-AF65-F5344CB8AC3E}">
        <p14:creationId xmlns:p14="http://schemas.microsoft.com/office/powerpoint/2010/main" val="405537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0A791F-E3F4-4A53-B904-3DBE69BEFCBC}"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DF77D-BE58-4825-9287-66A1FB1C5C47}" type="slidenum">
              <a:rPr lang="en-US" smtClean="0"/>
              <a:t>‹#›</a:t>
            </a:fld>
            <a:endParaRPr lang="en-US"/>
          </a:p>
        </p:txBody>
      </p:sp>
    </p:spTree>
    <p:extLst>
      <p:ext uri="{BB962C8B-B14F-4D97-AF65-F5344CB8AC3E}">
        <p14:creationId xmlns:p14="http://schemas.microsoft.com/office/powerpoint/2010/main" val="2619713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0A791F-E3F4-4A53-B904-3DBE69BEFCBC}"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DF77D-BE58-4825-9287-66A1FB1C5C4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201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0A791F-E3F4-4A53-B904-3DBE69BEFCBC}" type="datetimeFigureOut">
              <a:rPr lang="en-US" smtClean="0"/>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DF77D-BE58-4825-9287-66A1FB1C5C47}" type="slidenum">
              <a:rPr lang="en-US" smtClean="0"/>
              <a:t>‹#›</a:t>
            </a:fld>
            <a:endParaRPr lang="en-US"/>
          </a:p>
        </p:txBody>
      </p:sp>
    </p:spTree>
    <p:extLst>
      <p:ext uri="{BB962C8B-B14F-4D97-AF65-F5344CB8AC3E}">
        <p14:creationId xmlns:p14="http://schemas.microsoft.com/office/powerpoint/2010/main" val="1823672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0A791F-E3F4-4A53-B904-3DBE69BEFCBC}" type="datetimeFigureOut">
              <a:rPr lang="en-US" smtClean="0"/>
              <a:t>5/20/2021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DF77D-BE58-4825-9287-66A1FB1C5C47}" type="slidenum">
              <a:rPr lang="en-US" smtClean="0"/>
              <a:t>‹#›</a:t>
            </a:fld>
            <a:endParaRPr lang="en-US"/>
          </a:p>
        </p:txBody>
      </p:sp>
    </p:spTree>
    <p:extLst>
      <p:ext uri="{BB962C8B-B14F-4D97-AF65-F5344CB8AC3E}">
        <p14:creationId xmlns:p14="http://schemas.microsoft.com/office/powerpoint/2010/main" val="3170459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0A791F-E3F4-4A53-B904-3DBE69BEFCBC}" type="datetimeFigureOut">
              <a:rPr lang="en-US" smtClean="0"/>
              <a:t>5/20/2021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DF77D-BE58-4825-9287-66A1FB1C5C47}" type="slidenum">
              <a:rPr lang="en-US" smtClean="0"/>
              <a:t>‹#›</a:t>
            </a:fld>
            <a:endParaRPr lang="en-US"/>
          </a:p>
        </p:txBody>
      </p:sp>
    </p:spTree>
    <p:extLst>
      <p:ext uri="{BB962C8B-B14F-4D97-AF65-F5344CB8AC3E}">
        <p14:creationId xmlns:p14="http://schemas.microsoft.com/office/powerpoint/2010/main" val="1208109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50A791F-E3F4-4A53-B904-3DBE69BEFCBC}" type="datetimeFigureOut">
              <a:rPr lang="en-US" smtClean="0"/>
              <a:t>5/20/2021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2DDF77D-BE58-4825-9287-66A1FB1C5C47}" type="slidenum">
              <a:rPr lang="en-US" smtClean="0"/>
              <a:t>‹#›</a:t>
            </a:fld>
            <a:endParaRPr lang="en-US"/>
          </a:p>
        </p:txBody>
      </p:sp>
    </p:spTree>
    <p:extLst>
      <p:ext uri="{BB962C8B-B14F-4D97-AF65-F5344CB8AC3E}">
        <p14:creationId xmlns:p14="http://schemas.microsoft.com/office/powerpoint/2010/main" val="4076292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50A791F-E3F4-4A53-B904-3DBE69BEFCBC}" type="datetimeFigureOut">
              <a:rPr lang="en-US" smtClean="0"/>
              <a:t>5/20/2021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2DDF77D-BE58-4825-9287-66A1FB1C5C47}" type="slidenum">
              <a:rPr lang="en-US" smtClean="0"/>
              <a:t>‹#›</a:t>
            </a:fld>
            <a:endParaRPr lang="en-US"/>
          </a:p>
        </p:txBody>
      </p:sp>
    </p:spTree>
    <p:extLst>
      <p:ext uri="{BB962C8B-B14F-4D97-AF65-F5344CB8AC3E}">
        <p14:creationId xmlns:p14="http://schemas.microsoft.com/office/powerpoint/2010/main" val="2380317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0A791F-E3F4-4A53-B904-3DBE69BEFCBC}" type="datetimeFigureOut">
              <a:rPr lang="en-US" smtClean="0"/>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DF77D-BE58-4825-9287-66A1FB1C5C47}" type="slidenum">
              <a:rPr lang="en-US" smtClean="0"/>
              <a:t>‹#›</a:t>
            </a:fld>
            <a:endParaRPr lang="en-US"/>
          </a:p>
        </p:txBody>
      </p:sp>
    </p:spTree>
    <p:extLst>
      <p:ext uri="{BB962C8B-B14F-4D97-AF65-F5344CB8AC3E}">
        <p14:creationId xmlns:p14="http://schemas.microsoft.com/office/powerpoint/2010/main" val="310270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50A791F-E3F4-4A53-B904-3DBE69BEFCBC}" type="datetimeFigureOut">
              <a:rPr lang="en-US" smtClean="0"/>
              <a:t>5/20/2021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2DDF77D-BE58-4825-9287-66A1FB1C5C4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0925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101410-7B5E-4547-B19E-057DAB402B48}"/>
              </a:ext>
            </a:extLst>
          </p:cNvPr>
          <p:cNvSpPr txBox="1">
            <a:spLocks/>
          </p:cNvSpPr>
          <p:nvPr/>
        </p:nvSpPr>
        <p:spPr>
          <a:xfrm>
            <a:off x="2143520" y="607529"/>
            <a:ext cx="9174336" cy="1113937"/>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dirty="0"/>
              <a:t>Emergency Services Advisory </a:t>
            </a:r>
          </a:p>
          <a:p>
            <a:pPr algn="ctr"/>
            <a:r>
              <a:rPr lang="en-US" b="1" dirty="0"/>
              <a:t>Committee Meeting</a:t>
            </a:r>
          </a:p>
        </p:txBody>
      </p:sp>
      <p:sp>
        <p:nvSpPr>
          <p:cNvPr id="5" name="Subtitle 2">
            <a:extLst>
              <a:ext uri="{FF2B5EF4-FFF2-40B4-BE49-F238E27FC236}">
                <a16:creationId xmlns:a16="http://schemas.microsoft.com/office/drawing/2014/main" id="{4D3CF75C-C240-449D-87CE-05B461ACF60C}"/>
              </a:ext>
            </a:extLst>
          </p:cNvPr>
          <p:cNvSpPr txBox="1">
            <a:spLocks/>
          </p:cNvSpPr>
          <p:nvPr/>
        </p:nvSpPr>
        <p:spPr>
          <a:xfrm>
            <a:off x="2069549" y="2051742"/>
            <a:ext cx="8052902" cy="419872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4000" b="1" dirty="0">
                <a:solidFill>
                  <a:schemeClr val="tx1"/>
                </a:solidFill>
              </a:rPr>
              <a:t>May 20, 2021 at 5:30</a:t>
            </a:r>
          </a:p>
          <a:p>
            <a:pPr algn="ctr"/>
            <a:endParaRPr lang="en-US" sz="100" dirty="0">
              <a:solidFill>
                <a:schemeClr val="tx1"/>
              </a:solidFill>
            </a:endParaRPr>
          </a:p>
          <a:p>
            <a:pPr algn="ctr">
              <a:spcBef>
                <a:spcPts val="0"/>
              </a:spcBef>
            </a:pPr>
            <a:r>
              <a:rPr lang="en-US" sz="2800" b="1" dirty="0">
                <a:solidFill>
                  <a:schemeClr val="tx1"/>
                </a:solidFill>
              </a:rPr>
              <a:t>TO PARTICIPATE: </a:t>
            </a:r>
            <a:r>
              <a:rPr lang="en-US" sz="2800" dirty="0">
                <a:solidFill>
                  <a:schemeClr val="tx1"/>
                </a:solidFill>
              </a:rPr>
              <a:t>On your </a:t>
            </a:r>
            <a:r>
              <a:rPr lang="en-US" sz="2800" b="1" u="sng" dirty="0">
                <a:solidFill>
                  <a:schemeClr val="tx1"/>
                </a:solidFill>
              </a:rPr>
              <a:t>computer</a:t>
            </a:r>
            <a:r>
              <a:rPr lang="en-US" sz="2800" dirty="0">
                <a:solidFill>
                  <a:schemeClr val="tx1"/>
                </a:solidFill>
              </a:rPr>
              <a:t> </a:t>
            </a:r>
          </a:p>
          <a:p>
            <a:pPr algn="ctr">
              <a:spcBef>
                <a:spcPts val="0"/>
              </a:spcBef>
            </a:pPr>
            <a:r>
              <a:rPr lang="en-US" sz="2800" dirty="0">
                <a:solidFill>
                  <a:schemeClr val="tx1"/>
                </a:solidFill>
              </a:rPr>
              <a:t>via Microphone or type your public comment into the Q &amp; A Tab.</a:t>
            </a:r>
          </a:p>
          <a:p>
            <a:pPr algn="ctr">
              <a:spcBef>
                <a:spcPts val="0"/>
              </a:spcBef>
            </a:pPr>
            <a:r>
              <a:rPr lang="en-US" sz="2800" dirty="0">
                <a:solidFill>
                  <a:schemeClr val="tx1"/>
                </a:solidFill>
              </a:rPr>
              <a:t>On your </a:t>
            </a:r>
            <a:r>
              <a:rPr lang="en-US" sz="2800" b="1" u="sng" dirty="0">
                <a:solidFill>
                  <a:schemeClr val="tx1"/>
                </a:solidFill>
              </a:rPr>
              <a:t>phone</a:t>
            </a:r>
            <a:r>
              <a:rPr lang="en-US" sz="2800" dirty="0">
                <a:solidFill>
                  <a:schemeClr val="tx1"/>
                </a:solidFill>
              </a:rPr>
              <a:t> </a:t>
            </a:r>
          </a:p>
          <a:p>
            <a:pPr algn="ctr">
              <a:spcBef>
                <a:spcPts val="0"/>
              </a:spcBef>
            </a:pPr>
            <a:r>
              <a:rPr lang="en-US" sz="2800" dirty="0">
                <a:solidFill>
                  <a:schemeClr val="tx1"/>
                </a:solidFill>
              </a:rPr>
              <a:t>call  (929) 205-6099  or (301) 715-8592</a:t>
            </a:r>
          </a:p>
          <a:p>
            <a:pPr algn="ctr">
              <a:spcBef>
                <a:spcPts val="0"/>
              </a:spcBef>
            </a:pPr>
            <a:r>
              <a:rPr lang="en-US" sz="2800" dirty="0">
                <a:solidFill>
                  <a:schemeClr val="tx1"/>
                </a:solidFill>
              </a:rPr>
              <a:t>Meeting ID:  854 9667 0841 and </a:t>
            </a:r>
          </a:p>
          <a:p>
            <a:pPr algn="ctr">
              <a:spcBef>
                <a:spcPts val="0"/>
              </a:spcBef>
            </a:pPr>
            <a:r>
              <a:rPr lang="en-US" sz="2800" dirty="0">
                <a:solidFill>
                  <a:schemeClr val="tx1"/>
                </a:solidFill>
              </a:rPr>
              <a:t>Press *9 to raise your hand via phone.</a:t>
            </a:r>
          </a:p>
          <a:p>
            <a:pPr algn="ctr">
              <a:spcBef>
                <a:spcPts val="0"/>
              </a:spcBef>
            </a:pPr>
            <a:r>
              <a:rPr lang="en-US" dirty="0">
                <a:solidFill>
                  <a:schemeClr val="tx1"/>
                </a:solidFill>
              </a:rPr>
              <a:t>Please note if you are on your computer but do not have a microphone, you will have to call in to speak, or write your public comment in the Q&amp;A Tab. </a:t>
            </a:r>
          </a:p>
        </p:txBody>
      </p:sp>
      <p:pic>
        <p:nvPicPr>
          <p:cNvPr id="6" name="Picture 5">
            <a:extLst>
              <a:ext uri="{FF2B5EF4-FFF2-40B4-BE49-F238E27FC236}">
                <a16:creationId xmlns:a16="http://schemas.microsoft.com/office/drawing/2014/main" id="{937B381F-CC93-4432-8AD4-8B974330CC6C}"/>
              </a:ext>
            </a:extLst>
          </p:cNvPr>
          <p:cNvPicPr>
            <a:picLocks noChangeAspect="1"/>
          </p:cNvPicPr>
          <p:nvPr/>
        </p:nvPicPr>
        <p:blipFill>
          <a:blip r:embed="rId2"/>
          <a:stretch>
            <a:fillRect/>
          </a:stretch>
        </p:blipFill>
        <p:spPr>
          <a:xfrm>
            <a:off x="0" y="0"/>
            <a:ext cx="2343460" cy="2328994"/>
          </a:xfrm>
          <a:prstGeom prst="rect">
            <a:avLst/>
          </a:prstGeom>
        </p:spPr>
      </p:pic>
    </p:spTree>
    <p:extLst>
      <p:ext uri="{BB962C8B-B14F-4D97-AF65-F5344CB8AC3E}">
        <p14:creationId xmlns:p14="http://schemas.microsoft.com/office/powerpoint/2010/main" val="3994361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Fund 301 Budget Review</a:t>
            </a:r>
          </a:p>
        </p:txBody>
      </p:sp>
      <p:sp>
        <p:nvSpPr>
          <p:cNvPr id="3" name="Content Placeholder 2"/>
          <p:cNvSpPr>
            <a:spLocks noGrp="1"/>
          </p:cNvSpPr>
          <p:nvPr>
            <p:ph idx="1"/>
          </p:nvPr>
        </p:nvSpPr>
        <p:spPr>
          <a:xfrm>
            <a:off x="0" y="2891939"/>
            <a:ext cx="12192000" cy="1902482"/>
          </a:xfrm>
        </p:spPr>
        <p:txBody>
          <a:bodyPr>
            <a:normAutofit/>
          </a:bodyPr>
          <a:lstStyle/>
          <a:p>
            <a:pPr algn="ctr"/>
            <a:r>
              <a:rPr lang="en-US" sz="6000" dirty="0"/>
              <a:t>Questions/Comments</a:t>
            </a:r>
          </a:p>
        </p:txBody>
      </p:sp>
    </p:spTree>
    <p:extLst>
      <p:ext uri="{BB962C8B-B14F-4D97-AF65-F5344CB8AC3E}">
        <p14:creationId xmlns:p14="http://schemas.microsoft.com/office/powerpoint/2010/main" val="2333548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DA4773-91C9-467C-98A4-D81DCE2E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 y="4079652"/>
            <a:ext cx="3060240" cy="3060240"/>
          </a:xfrm>
          <a:prstGeom prst="rect">
            <a:avLst/>
          </a:prstGeom>
        </p:spPr>
      </p:pic>
      <p:sp>
        <p:nvSpPr>
          <p:cNvPr id="10" name="Title 9">
            <a:extLst>
              <a:ext uri="{FF2B5EF4-FFF2-40B4-BE49-F238E27FC236}">
                <a16:creationId xmlns:a16="http://schemas.microsoft.com/office/drawing/2014/main" id="{BDC029E6-76B9-4580-94BE-8F06C565C400}"/>
              </a:ext>
            </a:extLst>
          </p:cNvPr>
          <p:cNvSpPr>
            <a:spLocks noGrp="1"/>
          </p:cNvSpPr>
          <p:nvPr>
            <p:ph type="title"/>
          </p:nvPr>
        </p:nvSpPr>
        <p:spPr/>
        <p:txBody>
          <a:bodyPr>
            <a:normAutofit/>
          </a:bodyPr>
          <a:lstStyle/>
          <a:p>
            <a:pPr algn="ctr"/>
            <a:r>
              <a:rPr lang="en-US" sz="5900" dirty="0">
                <a:latin typeface="Arial" panose="020B0604020202020204" pitchFamily="34" charset="0"/>
                <a:cs typeface="Arial" panose="020B0604020202020204" pitchFamily="34" charset="0"/>
              </a:rPr>
              <a:t>Agenda Item 5:</a:t>
            </a:r>
          </a:p>
        </p:txBody>
      </p:sp>
      <p:sp>
        <p:nvSpPr>
          <p:cNvPr id="11" name="Content Placeholder 10">
            <a:extLst>
              <a:ext uri="{FF2B5EF4-FFF2-40B4-BE49-F238E27FC236}">
                <a16:creationId xmlns:a16="http://schemas.microsoft.com/office/drawing/2014/main" id="{18BAA47C-F88F-4E25-92C5-1FE6BF88130C}"/>
              </a:ext>
            </a:extLst>
          </p:cNvPr>
          <p:cNvSpPr>
            <a:spLocks noGrp="1"/>
          </p:cNvSpPr>
          <p:nvPr>
            <p:ph idx="1"/>
          </p:nvPr>
        </p:nvSpPr>
        <p:spPr/>
        <p:txBody>
          <a:bodyPr>
            <a:normAutofit/>
          </a:bodyPr>
          <a:lstStyle/>
          <a:p>
            <a:pPr algn="ctr"/>
            <a:endParaRPr lang="en-US" sz="4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Community Survey &amp; Outreach Plan</a:t>
            </a:r>
          </a:p>
          <a:p>
            <a:pPr algn="ctr"/>
            <a:endParaRPr lang="en-US" sz="5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5120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98" y="272223"/>
            <a:ext cx="10694222" cy="957311"/>
          </a:xfrm>
        </p:spPr>
        <p:txBody>
          <a:bodyPr>
            <a:normAutofit fontScale="90000"/>
          </a:bodyPr>
          <a:lstStyle/>
          <a:p>
            <a:r>
              <a:rPr lang="en-US" sz="3600" dirty="0">
                <a:latin typeface="Arial" panose="020B0604020202020204" pitchFamily="34" charset="0"/>
                <a:cs typeface="Arial" panose="020B0604020202020204" pitchFamily="34" charset="0"/>
              </a:rPr>
              <a:t>Agenda Item 5 – Emergency Services Community Survey</a:t>
            </a:r>
            <a:endParaRPr lang="en-US" sz="3600" dirty="0"/>
          </a:p>
        </p:txBody>
      </p:sp>
      <p:sp>
        <p:nvSpPr>
          <p:cNvPr id="3" name="Content Placeholder 2"/>
          <p:cNvSpPr>
            <a:spLocks noGrp="1"/>
          </p:cNvSpPr>
          <p:nvPr>
            <p:ph idx="1"/>
          </p:nvPr>
        </p:nvSpPr>
        <p:spPr>
          <a:xfrm>
            <a:off x="1097280" y="1845734"/>
            <a:ext cx="10058400" cy="2801767"/>
          </a:xfrm>
        </p:spPr>
        <p:txBody>
          <a:bodyPr/>
          <a:lstStyle/>
          <a:p>
            <a:pPr marL="0" marR="0" indent="0" algn="just">
              <a:spcBef>
                <a:spcPts val="0"/>
              </a:spcBef>
              <a:spcAft>
                <a:spcPts val="0"/>
              </a:spcAft>
              <a:buNone/>
            </a:pPr>
            <a:r>
              <a:rPr lang="en-US" sz="3200" b="1" dirty="0">
                <a:effectLst/>
                <a:latin typeface="Arial" panose="020B0604020202020204" pitchFamily="34" charset="0"/>
                <a:ea typeface="Times New Roman" panose="02020603050405020304" pitchFamily="18" charset="0"/>
              </a:rPr>
              <a:t>Purpose:</a:t>
            </a:r>
          </a:p>
          <a:p>
            <a:pPr marL="0" marR="0" indent="0" algn="just">
              <a:spcBef>
                <a:spcPts val="0"/>
              </a:spcBef>
              <a:spcAft>
                <a:spcPts val="0"/>
              </a:spcAft>
              <a:buNone/>
            </a:pPr>
            <a:endParaRPr lang="en-US" sz="2800" b="1" dirty="0">
              <a:effectLst/>
              <a:latin typeface="Arial" panose="020B0604020202020204" pitchFamily="34" charset="0"/>
              <a:ea typeface="Times New Roman" panose="02020603050405020304" pitchFamily="18" charset="0"/>
            </a:endParaRPr>
          </a:p>
          <a:p>
            <a:pPr marL="0" marR="0" indent="0" algn="just">
              <a:spcBef>
                <a:spcPts val="0"/>
              </a:spcBef>
              <a:spcAft>
                <a:spcPts val="0"/>
              </a:spcAft>
              <a:buNone/>
            </a:pPr>
            <a:r>
              <a:rPr lang="en-US" sz="3200" dirty="0">
                <a:latin typeface="Arial" panose="020B0604020202020204" pitchFamily="34" charset="0"/>
                <a:ea typeface="Times New Roman" panose="02020603050405020304" pitchFamily="18" charset="0"/>
              </a:rPr>
              <a:t>D</a:t>
            </a:r>
            <a:r>
              <a:rPr lang="en-US" sz="3200" dirty="0">
                <a:effectLst/>
                <a:latin typeface="Arial" panose="020B0604020202020204" pitchFamily="34" charset="0"/>
                <a:ea typeface="Times New Roman" panose="02020603050405020304" pitchFamily="18" charset="0"/>
              </a:rPr>
              <a:t>evelop a community survey to better understand the community’s expectations for Station 15 regarding both current and future levels of service. </a:t>
            </a:r>
            <a:endParaRPr lang="en-US" sz="3200" dirty="0">
              <a:latin typeface="Arial" panose="020B0604020202020204" pitchFamily="34" charset="0"/>
              <a:ea typeface="Times New Roman" panose="02020603050405020304" pitchFamily="18"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99" y="4990987"/>
            <a:ext cx="1972962" cy="1972962"/>
          </a:xfrm>
          <a:prstGeom prst="rect">
            <a:avLst/>
          </a:prstGeom>
        </p:spPr>
      </p:pic>
    </p:spTree>
    <p:extLst>
      <p:ext uri="{BB962C8B-B14F-4D97-AF65-F5344CB8AC3E}">
        <p14:creationId xmlns:p14="http://schemas.microsoft.com/office/powerpoint/2010/main" val="3268264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98" y="272223"/>
            <a:ext cx="10694222" cy="957311"/>
          </a:xfrm>
        </p:spPr>
        <p:txBody>
          <a:bodyPr>
            <a:normAutofit fontScale="90000"/>
          </a:bodyPr>
          <a:lstStyle/>
          <a:p>
            <a:r>
              <a:rPr lang="en-US" sz="3600" dirty="0">
                <a:latin typeface="Arial" panose="020B0604020202020204" pitchFamily="34" charset="0"/>
                <a:cs typeface="Arial" panose="020B0604020202020204" pitchFamily="34" charset="0"/>
              </a:rPr>
              <a:t>Agenda Item 5 – Emergency Services Community Survey</a:t>
            </a:r>
            <a:endParaRPr lang="en-US" sz="3600" dirty="0"/>
          </a:p>
        </p:txBody>
      </p:sp>
      <p:sp>
        <p:nvSpPr>
          <p:cNvPr id="3" name="Content Placeholder 2"/>
          <p:cNvSpPr>
            <a:spLocks noGrp="1"/>
          </p:cNvSpPr>
          <p:nvPr>
            <p:ph idx="1"/>
          </p:nvPr>
        </p:nvSpPr>
        <p:spPr>
          <a:xfrm>
            <a:off x="1097280" y="1845734"/>
            <a:ext cx="10058400" cy="2801767"/>
          </a:xfrm>
        </p:spPr>
        <p:txBody>
          <a:bodyPr/>
          <a:lstStyle/>
          <a:p>
            <a:pPr marL="0" marR="0" indent="0" algn="just">
              <a:spcBef>
                <a:spcPts val="0"/>
              </a:spcBef>
              <a:spcAft>
                <a:spcPts val="0"/>
              </a:spcAft>
              <a:buNone/>
            </a:pPr>
            <a:r>
              <a:rPr lang="en-US" sz="3200" b="1" dirty="0">
                <a:effectLst/>
                <a:latin typeface="Arial" panose="020B0604020202020204" pitchFamily="34" charset="0"/>
                <a:ea typeface="Times New Roman" panose="02020603050405020304" pitchFamily="18" charset="0"/>
              </a:rPr>
              <a:t>Objectives:</a:t>
            </a:r>
            <a:endParaRPr lang="en-US" sz="3200" b="1" dirty="0">
              <a:latin typeface="Arial" panose="020B0604020202020204" pitchFamily="34" charset="0"/>
              <a:ea typeface="Times New Roman" panose="02020603050405020304" pitchFamily="18" charset="0"/>
            </a:endParaRPr>
          </a:p>
          <a:p>
            <a:pPr marL="0" marR="0" indent="0" algn="just">
              <a:spcBef>
                <a:spcPts val="0"/>
              </a:spcBef>
              <a:spcAft>
                <a:spcPts val="0"/>
              </a:spcAft>
              <a:buNone/>
            </a:pPr>
            <a:r>
              <a:rPr lang="en-US" sz="3200" dirty="0">
                <a:latin typeface="Arial" panose="020B0604020202020204" pitchFamily="34" charset="0"/>
                <a:ea typeface="Times New Roman" panose="02020603050405020304" pitchFamily="18" charset="0"/>
              </a:rPr>
              <a:t>Questions we need to answer:</a:t>
            </a:r>
          </a:p>
          <a:p>
            <a:pPr marL="0" marR="0" indent="0" algn="just">
              <a:spcBef>
                <a:spcPts val="0"/>
              </a:spcBef>
              <a:spcAft>
                <a:spcPts val="0"/>
              </a:spcAft>
              <a:buNone/>
            </a:pPr>
            <a:endParaRPr lang="en-US" sz="2800" dirty="0">
              <a:latin typeface="Arial" panose="020B0604020202020204" pitchFamily="34" charset="0"/>
              <a:ea typeface="Times New Roman" panose="02020603050405020304" pitchFamily="18" charset="0"/>
            </a:endParaRPr>
          </a:p>
          <a:p>
            <a:pPr marL="201168" lvl="1" indent="0" algn="just">
              <a:spcBef>
                <a:spcPts val="0"/>
              </a:spcBef>
              <a:spcAft>
                <a:spcPts val="0"/>
              </a:spcAft>
              <a:buClrTx/>
              <a:buSzPct val="40000"/>
              <a:buNone/>
              <a:tabLst>
                <a:tab pos="457200" algn="l"/>
              </a:tabLst>
            </a:pPr>
            <a:r>
              <a:rPr lang="en-US" sz="2800" b="1" spc="25" dirty="0">
                <a:solidFill>
                  <a:srgbClr val="0F1A2E"/>
                </a:solidFill>
                <a:effectLst/>
                <a:latin typeface="Arial" panose="020B0604020202020204" pitchFamily="34" charset="0"/>
                <a:ea typeface="Times New Roman" panose="02020603050405020304" pitchFamily="18" charset="0"/>
                <a:cs typeface="Arial" panose="020B0604020202020204" pitchFamily="34" charset="0"/>
              </a:rPr>
              <a:t>		</a:t>
            </a:r>
            <a:r>
              <a:rPr lang="en-US" sz="3200" spc="25" dirty="0">
                <a:solidFill>
                  <a:srgbClr val="0F1A2E"/>
                </a:solidFill>
                <a:effectLst/>
                <a:latin typeface="Arial" panose="020B0604020202020204" pitchFamily="34" charset="0"/>
                <a:ea typeface="Times New Roman" panose="02020603050405020304" pitchFamily="18" charset="0"/>
                <a:cs typeface="Arial" panose="020B0604020202020204" pitchFamily="34" charset="0"/>
              </a:rPr>
              <a:t>What do we want to learn?</a:t>
            </a:r>
          </a:p>
          <a:p>
            <a:pPr marL="201168" lvl="1" indent="0" algn="just">
              <a:spcBef>
                <a:spcPts val="0"/>
              </a:spcBef>
              <a:spcAft>
                <a:spcPts val="0"/>
              </a:spcAft>
              <a:buClrTx/>
              <a:buSzPct val="40000"/>
              <a:buNone/>
              <a:tabLst>
                <a:tab pos="457200" algn="l"/>
              </a:tabLst>
            </a:pPr>
            <a:endParaRPr lang="en-US" sz="3200" dirty="0">
              <a:solidFill>
                <a:srgbClr val="0F1A2E"/>
              </a:solidFill>
              <a:effectLst/>
              <a:latin typeface="Arial" panose="020B0604020202020204" pitchFamily="34" charset="0"/>
              <a:ea typeface="Times New Roman" panose="02020603050405020304" pitchFamily="18" charset="0"/>
              <a:cs typeface="Arial" panose="020B0604020202020204" pitchFamily="34" charset="0"/>
            </a:endParaRPr>
          </a:p>
          <a:p>
            <a:pPr marL="201168" lvl="1" indent="0" algn="just">
              <a:spcBef>
                <a:spcPts val="0"/>
              </a:spcBef>
              <a:spcAft>
                <a:spcPts val="0"/>
              </a:spcAft>
              <a:buClrTx/>
              <a:buSzPct val="40000"/>
              <a:buNone/>
              <a:tabLst>
                <a:tab pos="457200" algn="l"/>
              </a:tabLst>
            </a:pPr>
            <a:r>
              <a:rPr lang="en-US" sz="3200" spc="25" dirty="0">
                <a:solidFill>
                  <a:srgbClr val="0F1A2E"/>
                </a:solidFill>
                <a:effectLst/>
                <a:latin typeface="Arial" panose="020B0604020202020204" pitchFamily="34" charset="0"/>
                <a:ea typeface="Times New Roman" panose="02020603050405020304" pitchFamily="18" charset="0"/>
                <a:cs typeface="Arial" panose="020B0604020202020204" pitchFamily="34" charset="0"/>
              </a:rPr>
              <a:t>		H</a:t>
            </a:r>
            <a:r>
              <a:rPr lang="en-US" sz="3000" spc="25" dirty="0">
                <a:solidFill>
                  <a:srgbClr val="0F1A2E"/>
                </a:solidFill>
                <a:effectLst/>
                <a:latin typeface="Arial" panose="020B0604020202020204" pitchFamily="34" charset="0"/>
                <a:ea typeface="Times New Roman" panose="02020603050405020304" pitchFamily="18" charset="0"/>
                <a:cs typeface="Arial" panose="020B0604020202020204" pitchFamily="34" charset="0"/>
              </a:rPr>
              <a:t>ow is this survey data going to help us?</a:t>
            </a:r>
            <a:endParaRPr lang="en-US" sz="3000" dirty="0">
              <a:solidFill>
                <a:srgbClr val="0F1A2E"/>
              </a:solidFill>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99" y="4990987"/>
            <a:ext cx="1972962" cy="1972962"/>
          </a:xfrm>
          <a:prstGeom prst="rect">
            <a:avLst/>
          </a:prstGeom>
        </p:spPr>
      </p:pic>
      <p:sp>
        <p:nvSpPr>
          <p:cNvPr id="5" name="Arrow: Right 4">
            <a:extLst>
              <a:ext uri="{FF2B5EF4-FFF2-40B4-BE49-F238E27FC236}">
                <a16:creationId xmlns:a16="http://schemas.microsoft.com/office/drawing/2014/main" id="{FA4DBA30-FDA8-4ACC-AE44-533B12F42E9D}"/>
              </a:ext>
            </a:extLst>
          </p:cNvPr>
          <p:cNvSpPr/>
          <p:nvPr/>
        </p:nvSpPr>
        <p:spPr>
          <a:xfrm>
            <a:off x="1036320" y="3351612"/>
            <a:ext cx="679508" cy="15477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AF76183B-DF9B-4278-AF26-C6C1584435A1}"/>
              </a:ext>
            </a:extLst>
          </p:cNvPr>
          <p:cNvSpPr/>
          <p:nvPr/>
        </p:nvSpPr>
        <p:spPr>
          <a:xfrm>
            <a:off x="1097280" y="4195793"/>
            <a:ext cx="679508" cy="154776"/>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288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98" y="272223"/>
            <a:ext cx="10694222" cy="957311"/>
          </a:xfrm>
        </p:spPr>
        <p:txBody>
          <a:bodyPr>
            <a:normAutofit fontScale="90000"/>
          </a:bodyPr>
          <a:lstStyle/>
          <a:p>
            <a:r>
              <a:rPr lang="en-US" sz="3600" dirty="0">
                <a:latin typeface="Arial" panose="020B0604020202020204" pitchFamily="34" charset="0"/>
                <a:cs typeface="Arial" panose="020B0604020202020204" pitchFamily="34" charset="0"/>
              </a:rPr>
              <a:t>Agenda Item 5 – Emergency Services Community Survey</a:t>
            </a:r>
            <a:endParaRPr lang="en-US" sz="3600" dirty="0"/>
          </a:p>
        </p:txBody>
      </p:sp>
      <p:sp>
        <p:nvSpPr>
          <p:cNvPr id="3" name="Content Placeholder 2"/>
          <p:cNvSpPr>
            <a:spLocks noGrp="1"/>
          </p:cNvSpPr>
          <p:nvPr>
            <p:ph idx="1"/>
          </p:nvPr>
        </p:nvSpPr>
        <p:spPr>
          <a:xfrm>
            <a:off x="419450" y="1845734"/>
            <a:ext cx="11372051" cy="3363829"/>
          </a:xfrm>
        </p:spPr>
        <p:txBody>
          <a:bodyPr>
            <a:normAutofit fontScale="92500" lnSpcReduction="20000"/>
          </a:bodyPr>
          <a:lstStyle/>
          <a:p>
            <a:pPr marL="0" marR="0" indent="0" algn="just">
              <a:spcBef>
                <a:spcPts val="0"/>
              </a:spcBef>
              <a:spcAft>
                <a:spcPts val="0"/>
              </a:spcAft>
              <a:buNone/>
            </a:pPr>
            <a:r>
              <a:rPr lang="en-US" sz="2800" b="1" dirty="0">
                <a:latin typeface="Arial" panose="020B0604020202020204" pitchFamily="34" charset="0"/>
                <a:ea typeface="Times New Roman" panose="02020603050405020304" pitchFamily="18" charset="0"/>
              </a:rPr>
              <a:t>Survey Question Types</a:t>
            </a:r>
            <a:r>
              <a:rPr lang="en-US" sz="2800" b="1" dirty="0">
                <a:effectLst/>
                <a:latin typeface="Arial" panose="020B0604020202020204" pitchFamily="34" charset="0"/>
                <a:ea typeface="Times New Roman" panose="02020603050405020304" pitchFamily="18" charset="0"/>
              </a:rPr>
              <a:t>:</a:t>
            </a:r>
          </a:p>
          <a:p>
            <a:pPr marL="0" marR="0" indent="0" algn="just">
              <a:spcBef>
                <a:spcPts val="0"/>
              </a:spcBef>
              <a:spcAft>
                <a:spcPts val="0"/>
              </a:spcAft>
              <a:buNone/>
            </a:pPr>
            <a:endParaRPr lang="en-US" sz="2800" b="1" dirty="0">
              <a:effectLst/>
              <a:latin typeface="Arial" panose="020B0604020202020204" pitchFamily="34" charset="0"/>
              <a:ea typeface="Times New Roman" panose="02020603050405020304" pitchFamily="18" charset="0"/>
            </a:endParaRPr>
          </a:p>
          <a:p>
            <a:pPr marL="0" marR="0" indent="0" algn="just">
              <a:spcBef>
                <a:spcPts val="0"/>
              </a:spcBef>
              <a:spcAft>
                <a:spcPts val="0"/>
              </a:spcAft>
              <a:buNone/>
            </a:pPr>
            <a:r>
              <a:rPr lang="en-US" sz="2600" b="1" dirty="0">
                <a:effectLst/>
                <a:latin typeface="Arial" panose="020B0604020202020204" pitchFamily="34" charset="0"/>
                <a:ea typeface="Times New Roman" panose="02020603050405020304" pitchFamily="18" charset="0"/>
              </a:rPr>
              <a:t>Open questions: </a:t>
            </a:r>
            <a:r>
              <a:rPr lang="en-US" sz="2600" dirty="0">
                <a:effectLst/>
                <a:latin typeface="Arial" panose="020B0604020202020204" pitchFamily="34" charset="0"/>
                <a:ea typeface="Times New Roman" panose="02020603050405020304" pitchFamily="18" charset="0"/>
              </a:rPr>
              <a:t>What are you planning on buying at the market today?</a:t>
            </a:r>
          </a:p>
          <a:p>
            <a:pPr marL="0" marR="0" indent="0" algn="just">
              <a:spcBef>
                <a:spcPts val="0"/>
              </a:spcBef>
              <a:spcAft>
                <a:spcPts val="0"/>
              </a:spcAft>
              <a:buNone/>
            </a:pPr>
            <a:endParaRPr lang="en-US" sz="2600" dirty="0">
              <a:effectLst/>
              <a:latin typeface="Arial" panose="020B0604020202020204" pitchFamily="34" charset="0"/>
              <a:ea typeface="Times New Roman" panose="02020603050405020304" pitchFamily="18" charset="0"/>
            </a:endParaRPr>
          </a:p>
          <a:p>
            <a:pPr marL="0" marR="0" indent="0" algn="just">
              <a:spcBef>
                <a:spcPts val="0"/>
              </a:spcBef>
              <a:spcAft>
                <a:spcPts val="0"/>
              </a:spcAft>
              <a:buNone/>
            </a:pPr>
            <a:r>
              <a:rPr lang="en-US" sz="2600" b="1" dirty="0">
                <a:latin typeface="Arial" panose="020B0604020202020204" pitchFamily="34" charset="0"/>
                <a:ea typeface="Times New Roman" panose="02020603050405020304" pitchFamily="18" charset="0"/>
              </a:rPr>
              <a:t>Closed questions: </a:t>
            </a:r>
            <a:r>
              <a:rPr lang="en-US" sz="2600" dirty="0">
                <a:latin typeface="Arial" panose="020B0604020202020204" pitchFamily="34" charset="0"/>
                <a:ea typeface="Times New Roman" panose="02020603050405020304" pitchFamily="18" charset="0"/>
              </a:rPr>
              <a:t>Answer yes or no; Are you feeling better today?</a:t>
            </a:r>
          </a:p>
          <a:p>
            <a:pPr marL="0" marR="0" indent="0" algn="just">
              <a:spcBef>
                <a:spcPts val="0"/>
              </a:spcBef>
              <a:spcAft>
                <a:spcPts val="0"/>
              </a:spcAft>
              <a:buNone/>
            </a:pPr>
            <a:endParaRPr lang="en-US" sz="2600" dirty="0">
              <a:latin typeface="Arial" panose="020B0604020202020204" pitchFamily="34" charset="0"/>
              <a:ea typeface="Times New Roman" panose="02020603050405020304" pitchFamily="18" charset="0"/>
            </a:endParaRPr>
          </a:p>
          <a:p>
            <a:pPr marL="0" marR="0" indent="0" algn="just">
              <a:spcBef>
                <a:spcPts val="0"/>
              </a:spcBef>
              <a:spcAft>
                <a:spcPts val="0"/>
              </a:spcAft>
              <a:buNone/>
            </a:pPr>
            <a:r>
              <a:rPr lang="en-US" sz="2600" b="1" dirty="0">
                <a:effectLst/>
                <a:latin typeface="Arial" panose="020B0604020202020204" pitchFamily="34" charset="0"/>
                <a:ea typeface="Times New Roman" panose="02020603050405020304" pitchFamily="18" charset="0"/>
              </a:rPr>
              <a:t>Mixed matrix questions: </a:t>
            </a:r>
            <a:r>
              <a:rPr lang="en-US" sz="2600" dirty="0">
                <a:latin typeface="Arial" panose="020B0604020202020204" pitchFamily="34" charset="0"/>
                <a:ea typeface="Times New Roman" panose="02020603050405020304" pitchFamily="18" charset="0"/>
              </a:rPr>
              <a:t>U</a:t>
            </a:r>
            <a:r>
              <a:rPr lang="en-US" sz="2600" dirty="0">
                <a:effectLst/>
                <a:latin typeface="Arial" panose="020B0604020202020204" pitchFamily="34" charset="0"/>
                <a:ea typeface="Times New Roman" panose="02020603050405020304" pitchFamily="18" charset="0"/>
              </a:rPr>
              <a:t>se a rating scale from 1 to 5; </a:t>
            </a:r>
            <a:r>
              <a:rPr lang="en-US" sz="2600" dirty="0">
                <a:latin typeface="Arial" panose="020B0604020202020204" pitchFamily="34" charset="0"/>
                <a:ea typeface="Times New Roman" panose="02020603050405020304" pitchFamily="18" charset="0"/>
              </a:rPr>
              <a:t>H</a:t>
            </a:r>
            <a:r>
              <a:rPr lang="en-US" sz="2600" dirty="0">
                <a:effectLst/>
                <a:latin typeface="Arial" panose="020B0604020202020204" pitchFamily="34" charset="0"/>
                <a:ea typeface="Times New Roman" panose="02020603050405020304" pitchFamily="18" charset="0"/>
              </a:rPr>
              <a:t>ow would rate our servic</a:t>
            </a:r>
            <a:r>
              <a:rPr lang="en-US" sz="2600" dirty="0">
                <a:latin typeface="Arial" panose="020B0604020202020204" pitchFamily="34" charset="0"/>
                <a:ea typeface="Times New Roman" panose="02020603050405020304" pitchFamily="18" charset="0"/>
              </a:rPr>
              <a:t>e with 5 being the highest?</a:t>
            </a:r>
          </a:p>
          <a:p>
            <a:pPr marL="0" marR="0" indent="0" algn="just">
              <a:spcBef>
                <a:spcPts val="0"/>
              </a:spcBef>
              <a:spcAft>
                <a:spcPts val="0"/>
              </a:spcAft>
              <a:buNone/>
            </a:pPr>
            <a:endParaRPr lang="en-US" sz="2600" dirty="0">
              <a:latin typeface="Arial" panose="020B0604020202020204" pitchFamily="34" charset="0"/>
              <a:ea typeface="Times New Roman" panose="02020603050405020304" pitchFamily="18" charset="0"/>
            </a:endParaRPr>
          </a:p>
          <a:p>
            <a:pPr marL="0" marR="0" indent="0" algn="just">
              <a:spcBef>
                <a:spcPts val="0"/>
              </a:spcBef>
              <a:spcAft>
                <a:spcPts val="0"/>
              </a:spcAft>
              <a:buNone/>
            </a:pPr>
            <a:r>
              <a:rPr lang="en-US" sz="2600" b="1" dirty="0">
                <a:effectLst/>
                <a:latin typeface="Arial" panose="020B0604020202020204" pitchFamily="34" charset="0"/>
                <a:ea typeface="Times New Roman" panose="02020603050405020304" pitchFamily="18" charset="0"/>
                <a:cs typeface="Arial" panose="020B0604020202020204" pitchFamily="34" charset="0"/>
              </a:rPr>
              <a:t>Single or Multi response questions: </a:t>
            </a:r>
            <a:r>
              <a:rPr lang="en-US" sz="2600" dirty="0">
                <a:solidFill>
                  <a:srgbClr val="202124"/>
                </a:solidFill>
                <a:latin typeface="Arial" panose="020B0604020202020204" pitchFamily="34" charset="0"/>
                <a:ea typeface="Times New Roman" panose="02020603050405020304" pitchFamily="18" charset="0"/>
                <a:cs typeface="Arial" panose="020B0604020202020204" pitchFamily="34" charset="0"/>
              </a:rPr>
              <a:t>Q</a:t>
            </a:r>
            <a:r>
              <a:rPr lang="en-US" sz="2600" i="0" dirty="0">
                <a:solidFill>
                  <a:srgbClr val="202124"/>
                </a:solidFill>
                <a:effectLst/>
                <a:latin typeface="Arial" panose="020B0604020202020204" pitchFamily="34" charset="0"/>
                <a:cs typeface="Arial" panose="020B0604020202020204" pitchFamily="34" charset="0"/>
              </a:rPr>
              <a:t>uestions</a:t>
            </a:r>
            <a:r>
              <a:rPr lang="en-US" sz="2600" b="0" i="0" dirty="0">
                <a:solidFill>
                  <a:srgbClr val="202124"/>
                </a:solidFill>
                <a:effectLst/>
                <a:latin typeface="Arial" panose="020B0604020202020204" pitchFamily="34" charset="0"/>
                <a:cs typeface="Arial" panose="020B0604020202020204" pitchFamily="34" charset="0"/>
              </a:rPr>
              <a:t> where a user is asked to pick one or more </a:t>
            </a:r>
            <a:r>
              <a:rPr lang="en-US" sz="2600" i="0" dirty="0">
                <a:solidFill>
                  <a:srgbClr val="202124"/>
                </a:solidFill>
                <a:effectLst/>
                <a:latin typeface="Arial" panose="020B0604020202020204" pitchFamily="34" charset="0"/>
                <a:cs typeface="Arial" panose="020B0604020202020204" pitchFamily="34" charset="0"/>
              </a:rPr>
              <a:t>answers</a:t>
            </a:r>
            <a:r>
              <a:rPr lang="en-US" sz="2600" b="0" i="0" dirty="0">
                <a:solidFill>
                  <a:srgbClr val="202124"/>
                </a:solidFill>
                <a:effectLst/>
                <a:latin typeface="Arial" panose="020B0604020202020204" pitchFamily="34" charset="0"/>
                <a:cs typeface="Arial" panose="020B0604020202020204" pitchFamily="34" charset="0"/>
              </a:rPr>
              <a:t> from a pre-determined set of responses; What kind of music do you like? Jazz, Rock, Metal, Pop?</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99" y="4990987"/>
            <a:ext cx="1972962" cy="1972962"/>
          </a:xfrm>
          <a:prstGeom prst="rect">
            <a:avLst/>
          </a:prstGeom>
        </p:spPr>
      </p:pic>
    </p:spTree>
    <p:extLst>
      <p:ext uri="{BB962C8B-B14F-4D97-AF65-F5344CB8AC3E}">
        <p14:creationId xmlns:p14="http://schemas.microsoft.com/office/powerpoint/2010/main" val="652401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98" y="272223"/>
            <a:ext cx="10694222" cy="957311"/>
          </a:xfrm>
        </p:spPr>
        <p:txBody>
          <a:bodyPr>
            <a:normAutofit fontScale="90000"/>
          </a:bodyPr>
          <a:lstStyle/>
          <a:p>
            <a:r>
              <a:rPr lang="en-US" sz="3600" dirty="0">
                <a:latin typeface="Arial" panose="020B0604020202020204" pitchFamily="34" charset="0"/>
                <a:cs typeface="Arial" panose="020B0604020202020204" pitchFamily="34" charset="0"/>
              </a:rPr>
              <a:t>Agenda Item 5 – Emergency Services Community Survey</a:t>
            </a:r>
            <a:endParaRPr lang="en-US" sz="3600" dirty="0"/>
          </a:p>
        </p:txBody>
      </p:sp>
      <p:sp>
        <p:nvSpPr>
          <p:cNvPr id="3" name="Content Placeholder 2"/>
          <p:cNvSpPr>
            <a:spLocks noGrp="1"/>
          </p:cNvSpPr>
          <p:nvPr>
            <p:ph idx="1"/>
          </p:nvPr>
        </p:nvSpPr>
        <p:spPr>
          <a:xfrm>
            <a:off x="419450" y="1845734"/>
            <a:ext cx="11372051" cy="3363829"/>
          </a:xfrm>
        </p:spPr>
        <p:txBody>
          <a:bodyPr>
            <a:normAutofit/>
          </a:bodyPr>
          <a:lstStyle/>
          <a:p>
            <a:pPr marL="0" marR="0" indent="0" algn="just">
              <a:spcBef>
                <a:spcPts val="0"/>
              </a:spcBef>
              <a:spcAft>
                <a:spcPts val="0"/>
              </a:spcAft>
              <a:buNone/>
            </a:pPr>
            <a:r>
              <a:rPr lang="en-US" sz="2800" b="1" dirty="0">
                <a:latin typeface="Arial" panose="020B0604020202020204" pitchFamily="34" charset="0"/>
                <a:ea typeface="Times New Roman" panose="02020603050405020304" pitchFamily="18" charset="0"/>
              </a:rPr>
              <a:t>Rules of Thumb</a:t>
            </a:r>
            <a:r>
              <a:rPr lang="en-US" sz="2800" b="1" dirty="0">
                <a:effectLst/>
                <a:latin typeface="Arial" panose="020B0604020202020204" pitchFamily="34" charset="0"/>
                <a:ea typeface="Times New Roman" panose="02020603050405020304" pitchFamily="18" charset="0"/>
              </a:rPr>
              <a:t>:</a:t>
            </a:r>
          </a:p>
          <a:p>
            <a:pPr lvl="1" algn="just">
              <a:lnSpc>
                <a:spcPct val="107000"/>
              </a:lnSpc>
              <a:spcBef>
                <a:spcPts val="0"/>
              </a:spcBef>
              <a:spcAft>
                <a:spcPts val="800"/>
              </a:spcAft>
              <a:buClrTx/>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Avoid leading questions.</a:t>
            </a:r>
          </a:p>
          <a:p>
            <a:pPr lvl="1" algn="just">
              <a:lnSpc>
                <a:spcPct val="107000"/>
              </a:lnSpc>
              <a:spcBef>
                <a:spcPts val="0"/>
              </a:spcBef>
              <a:spcAft>
                <a:spcPts val="800"/>
              </a:spcAft>
              <a:buClrTx/>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Avoid asking questions that confine the responses to very narrow possibilities, e.g.: “What are the two or three services that you care about most?” And avoid asking participants to respond to a short list of issues or services that you think are important. By doing so, you will be suggesting answers to the participant instead of giving them the opportunity to tell you how they see things. </a:t>
            </a:r>
          </a:p>
          <a:p>
            <a:pPr lvl="1" algn="just">
              <a:lnSpc>
                <a:spcPct val="107000"/>
              </a:lnSpc>
              <a:spcBef>
                <a:spcPts val="0"/>
              </a:spcBef>
              <a:spcAft>
                <a:spcPts val="800"/>
              </a:spcAft>
              <a:buClrTx/>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Allow for open-ended responses (Why did you rate….?) so that you do not come to erroneous assumptions, and hence develop the wrong solutions for resolving poor ratings or curtail practices that resulted in good ratings.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99" y="4990987"/>
            <a:ext cx="1972962" cy="1972962"/>
          </a:xfrm>
          <a:prstGeom prst="rect">
            <a:avLst/>
          </a:prstGeom>
        </p:spPr>
      </p:pic>
      <p:sp>
        <p:nvSpPr>
          <p:cNvPr id="5" name="TextBox 4">
            <a:extLst>
              <a:ext uri="{FF2B5EF4-FFF2-40B4-BE49-F238E27FC236}">
                <a16:creationId xmlns:a16="http://schemas.microsoft.com/office/drawing/2014/main" id="{A3D7B3AB-4A1D-4CC2-9062-98599563C2C6}"/>
              </a:ext>
            </a:extLst>
          </p:cNvPr>
          <p:cNvSpPr txBox="1"/>
          <p:nvPr/>
        </p:nvSpPr>
        <p:spPr>
          <a:xfrm>
            <a:off x="2392412" y="5209563"/>
            <a:ext cx="9504727" cy="1200329"/>
          </a:xfrm>
          <a:prstGeom prst="rect">
            <a:avLst/>
          </a:prstGeom>
          <a:noFill/>
        </p:spPr>
        <p:txBody>
          <a:bodyPr wrap="square" rtlCol="0">
            <a:spAutoFit/>
          </a:bodyPr>
          <a:lstStyle/>
          <a:p>
            <a:r>
              <a:rPr lang="en-US" sz="1800" b="1" i="1" dirty="0">
                <a:effectLst/>
                <a:latin typeface="Arial" panose="020B0604020202020204" pitchFamily="34" charset="0"/>
                <a:ea typeface="Times New Roman" panose="02020603050405020304" pitchFamily="18" charset="0"/>
              </a:rPr>
              <a:t>In formulating the questions, we must keep in mind how to tabulate the results in a way that will provide a representation of the community’s view of our emergency services and create a vision moving forward.</a:t>
            </a:r>
            <a:endParaRPr lang="en-US" sz="1800" b="1" i="1"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751920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98" y="272223"/>
            <a:ext cx="10694222" cy="957311"/>
          </a:xfrm>
        </p:spPr>
        <p:txBody>
          <a:bodyPr>
            <a:normAutofit fontScale="90000"/>
          </a:bodyPr>
          <a:lstStyle/>
          <a:p>
            <a:r>
              <a:rPr lang="en-US" sz="3600" dirty="0">
                <a:latin typeface="Arial" panose="020B0604020202020204" pitchFamily="34" charset="0"/>
                <a:cs typeface="Arial" panose="020B0604020202020204" pitchFamily="34" charset="0"/>
              </a:rPr>
              <a:t>Agenda Item 5 – Emergency Services Community Survey</a:t>
            </a:r>
            <a:endParaRPr lang="en-US" sz="3600" dirty="0"/>
          </a:p>
        </p:txBody>
      </p:sp>
      <p:sp>
        <p:nvSpPr>
          <p:cNvPr id="3" name="Content Placeholder 2"/>
          <p:cNvSpPr>
            <a:spLocks noGrp="1"/>
          </p:cNvSpPr>
          <p:nvPr>
            <p:ph idx="1"/>
          </p:nvPr>
        </p:nvSpPr>
        <p:spPr>
          <a:xfrm>
            <a:off x="419450" y="1845734"/>
            <a:ext cx="11372051" cy="3363829"/>
          </a:xfrm>
        </p:spPr>
        <p:txBody>
          <a:bodyPr>
            <a:normAutofit/>
          </a:bodyPr>
          <a:lstStyle/>
          <a:p>
            <a:pPr marL="0" marR="0" indent="0" algn="just">
              <a:spcBef>
                <a:spcPts val="0"/>
              </a:spcBef>
              <a:spcAft>
                <a:spcPts val="0"/>
              </a:spcAft>
              <a:buNone/>
            </a:pPr>
            <a:r>
              <a:rPr lang="en-US" sz="2800" b="1" dirty="0">
                <a:latin typeface="Arial" panose="020B0604020202020204" pitchFamily="34" charset="0"/>
                <a:ea typeface="Times New Roman" panose="02020603050405020304" pitchFamily="18" charset="0"/>
              </a:rPr>
              <a:t>Survey Question Examples</a:t>
            </a:r>
            <a:r>
              <a:rPr lang="en-US" sz="2800" b="1" dirty="0">
                <a:effectLst/>
                <a:latin typeface="Arial" panose="020B0604020202020204" pitchFamily="34" charset="0"/>
                <a:ea typeface="Times New Roman" panose="02020603050405020304" pitchFamily="18" charset="0"/>
              </a:rPr>
              <a:t>:</a:t>
            </a:r>
          </a:p>
          <a:p>
            <a:pPr marL="0" marR="0" indent="0" algn="just">
              <a:spcBef>
                <a:spcPts val="0"/>
              </a:spcBef>
              <a:spcAft>
                <a:spcPts val="0"/>
              </a:spcAft>
              <a:buNone/>
            </a:pPr>
            <a:endParaRPr lang="en-US" sz="2800" b="1" dirty="0">
              <a:latin typeface="Arial" panose="020B0604020202020204" pitchFamily="34" charset="0"/>
              <a:ea typeface="Times New Roman" panose="02020603050405020304" pitchFamily="18" charset="0"/>
            </a:endParaRPr>
          </a:p>
          <a:p>
            <a:pPr marL="0" marR="0" indent="0" algn="just">
              <a:spcBef>
                <a:spcPts val="0"/>
              </a:spcBef>
              <a:spcAft>
                <a:spcPts val="0"/>
              </a:spcAft>
              <a:buNone/>
            </a:pPr>
            <a:r>
              <a:rPr lang="en-US" sz="2800" b="1" dirty="0">
                <a:effectLst/>
                <a:latin typeface="Arial" panose="020B0604020202020204" pitchFamily="34" charset="0"/>
                <a:ea typeface="Times New Roman" panose="02020603050405020304" pitchFamily="18" charset="0"/>
              </a:rPr>
              <a:t>Germantown Fire Department: </a:t>
            </a:r>
            <a:r>
              <a:rPr lang="en-US" sz="2800" dirty="0">
                <a:effectLst/>
                <a:latin typeface="Arial" panose="020B0604020202020204" pitchFamily="34" charset="0"/>
                <a:ea typeface="Times New Roman" panose="02020603050405020304" pitchFamily="18" charset="0"/>
              </a:rPr>
              <a:t>combination question types</a:t>
            </a:r>
          </a:p>
          <a:p>
            <a:pPr marL="0" marR="0" indent="0" algn="just">
              <a:spcBef>
                <a:spcPts val="0"/>
              </a:spcBef>
              <a:spcAft>
                <a:spcPts val="0"/>
              </a:spcAft>
              <a:buNone/>
            </a:pPr>
            <a:endParaRPr lang="en-US" sz="2800" b="1" dirty="0">
              <a:latin typeface="Arial" panose="020B0604020202020204" pitchFamily="34" charset="0"/>
              <a:ea typeface="Times New Roman" panose="02020603050405020304" pitchFamily="18" charset="0"/>
            </a:endParaRPr>
          </a:p>
          <a:p>
            <a:pPr marL="0" marR="0" indent="0" algn="just">
              <a:spcBef>
                <a:spcPts val="0"/>
              </a:spcBef>
              <a:spcAft>
                <a:spcPts val="0"/>
              </a:spcAft>
              <a:buNone/>
            </a:pPr>
            <a:r>
              <a:rPr lang="en-US" sz="2800" b="1" dirty="0">
                <a:latin typeface="Arial" panose="020B0604020202020204" pitchFamily="34" charset="0"/>
                <a:ea typeface="Times New Roman" panose="02020603050405020304" pitchFamily="18" charset="0"/>
              </a:rPr>
              <a:t>Beverly Hills Fire/Emergency Response Survey: </a:t>
            </a:r>
            <a:r>
              <a:rPr lang="en-US" sz="2800" dirty="0">
                <a:latin typeface="Arial" panose="020B0604020202020204" pitchFamily="34" charset="0"/>
                <a:ea typeface="Times New Roman" panose="02020603050405020304" pitchFamily="18" charset="0"/>
              </a:rPr>
              <a:t>single response questions</a:t>
            </a:r>
            <a:endParaRPr lang="en-US" sz="2800" b="1" dirty="0">
              <a:effectLst/>
              <a:latin typeface="Arial" panose="020B0604020202020204" pitchFamily="34" charset="0"/>
              <a:ea typeface="Times New Roman" panose="02020603050405020304" pitchFamily="18" charset="0"/>
            </a:endParaRPr>
          </a:p>
          <a:p>
            <a:pPr marL="0" marR="0" indent="0" algn="just">
              <a:spcBef>
                <a:spcPts val="0"/>
              </a:spcBef>
              <a:spcAft>
                <a:spcPts val="0"/>
              </a:spcAft>
              <a:buNone/>
            </a:pPr>
            <a:endParaRPr lang="en-US" sz="2800" b="1" dirty="0">
              <a:effectLst/>
              <a:latin typeface="Arial" panose="020B0604020202020204" pitchFamily="34" charset="0"/>
              <a:ea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99" y="4990987"/>
            <a:ext cx="1972962" cy="1972962"/>
          </a:xfrm>
          <a:prstGeom prst="rect">
            <a:avLst/>
          </a:prstGeom>
        </p:spPr>
      </p:pic>
    </p:spTree>
    <p:extLst>
      <p:ext uri="{BB962C8B-B14F-4D97-AF65-F5344CB8AC3E}">
        <p14:creationId xmlns:p14="http://schemas.microsoft.com/office/powerpoint/2010/main" val="1587684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98" y="272223"/>
            <a:ext cx="10694222" cy="957311"/>
          </a:xfrm>
        </p:spPr>
        <p:txBody>
          <a:bodyPr>
            <a:normAutofit fontScale="90000"/>
          </a:bodyPr>
          <a:lstStyle/>
          <a:p>
            <a:r>
              <a:rPr lang="en-US" sz="3600" dirty="0">
                <a:latin typeface="Arial" panose="020B0604020202020204" pitchFamily="34" charset="0"/>
                <a:cs typeface="Arial" panose="020B0604020202020204" pitchFamily="34" charset="0"/>
              </a:rPr>
              <a:t>Agenda Item 5 – Emergency Services Community Survey</a:t>
            </a:r>
            <a:endParaRPr lang="en-US" sz="3600" dirty="0"/>
          </a:p>
        </p:txBody>
      </p:sp>
      <p:sp>
        <p:nvSpPr>
          <p:cNvPr id="3" name="Content Placeholder 2"/>
          <p:cNvSpPr>
            <a:spLocks noGrp="1"/>
          </p:cNvSpPr>
          <p:nvPr>
            <p:ph idx="1"/>
          </p:nvPr>
        </p:nvSpPr>
        <p:spPr>
          <a:xfrm>
            <a:off x="419450" y="1845734"/>
            <a:ext cx="11372051" cy="3363829"/>
          </a:xfrm>
        </p:spPr>
        <p:txBody>
          <a:bodyPr>
            <a:normAutofit lnSpcReduction="10000"/>
          </a:bodyPr>
          <a:lstStyle/>
          <a:p>
            <a:pPr marL="0" marR="0" indent="0" algn="just">
              <a:spcBef>
                <a:spcPts val="0"/>
              </a:spcBef>
              <a:spcAft>
                <a:spcPts val="0"/>
              </a:spcAft>
              <a:buNone/>
            </a:pPr>
            <a:r>
              <a:rPr lang="en-US" sz="2800" b="1" dirty="0">
                <a:latin typeface="Arial" panose="020B0604020202020204" pitchFamily="34" charset="0"/>
                <a:ea typeface="Times New Roman" panose="02020603050405020304" pitchFamily="18" charset="0"/>
              </a:rPr>
              <a:t>Survey Distribution &amp; Outreach Plan</a:t>
            </a:r>
            <a:r>
              <a:rPr lang="en-US" sz="2800" b="1" dirty="0">
                <a:effectLst/>
                <a:latin typeface="Arial" panose="020B0604020202020204" pitchFamily="34" charset="0"/>
                <a:ea typeface="Times New Roman" panose="02020603050405020304" pitchFamily="18" charset="0"/>
              </a:rPr>
              <a:t>:</a:t>
            </a:r>
          </a:p>
          <a:p>
            <a:pPr marL="0" marR="0" indent="0" algn="just">
              <a:lnSpc>
                <a:spcPct val="107000"/>
              </a:lnSpc>
              <a:spcBef>
                <a:spcPts val="0"/>
              </a:spcBef>
              <a:spcAft>
                <a:spcPts val="800"/>
              </a:spcAft>
              <a:buNone/>
            </a:pPr>
            <a:r>
              <a:rPr lang="en-US" sz="2400" dirty="0">
                <a:effectLst/>
                <a:latin typeface="Arial" panose="020B0604020202020204" pitchFamily="34" charset="0"/>
                <a:ea typeface="Times New Roman" panose="02020603050405020304" pitchFamily="18" charset="0"/>
              </a:rPr>
              <a:t>Distribution methods can be one or more of the following methods: </a:t>
            </a:r>
            <a:endParaRPr lang="en-US" sz="2400" dirty="0">
              <a:effectLst/>
              <a:latin typeface="Times New Roman" panose="02020603050405020304" pitchFamily="18" charset="0"/>
              <a:ea typeface="Times New Roman" panose="02020603050405020304" pitchFamily="18" charset="0"/>
            </a:endParaRPr>
          </a:p>
          <a:p>
            <a:pPr marL="342900" marR="0" lvl="0" indent="-342900" algn="just">
              <a:lnSpc>
                <a:spcPct val="107000"/>
              </a:lnSpc>
              <a:spcBef>
                <a:spcPts val="0"/>
              </a:spcBef>
              <a:spcAft>
                <a:spcPts val="800"/>
              </a:spcAft>
              <a:buClrTx/>
              <a:buFont typeface="Symbol" panose="05050102010706020507" pitchFamily="18" charset="2"/>
              <a:buChar char=""/>
            </a:pPr>
            <a:r>
              <a:rPr lang="en-US" sz="2400" b="1" dirty="0">
                <a:effectLst/>
                <a:latin typeface="Arial" panose="020B0604020202020204" pitchFamily="34" charset="0"/>
                <a:ea typeface="Times New Roman" panose="02020603050405020304" pitchFamily="18" charset="0"/>
              </a:rPr>
              <a:t>Direct mail-</a:t>
            </a:r>
            <a:r>
              <a:rPr lang="en-US" sz="2400" dirty="0">
                <a:effectLst/>
                <a:latin typeface="Arial" panose="020B0604020202020204" pitchFamily="34" charset="0"/>
                <a:ea typeface="Times New Roman" panose="02020603050405020304" pitchFamily="18" charset="0"/>
              </a:rPr>
              <a:t> randomly select addresses from different areas of Los Osos and provide a postage paid return option.</a:t>
            </a:r>
            <a:endParaRPr lang="en-US" sz="2400" dirty="0">
              <a:effectLst/>
              <a:latin typeface="Times New Roman" panose="02020603050405020304" pitchFamily="18" charset="0"/>
              <a:ea typeface="Times New Roman" panose="02020603050405020304" pitchFamily="18" charset="0"/>
            </a:endParaRPr>
          </a:p>
          <a:p>
            <a:pPr marL="342900" marR="0" lvl="0" indent="-342900" algn="just">
              <a:lnSpc>
                <a:spcPct val="107000"/>
              </a:lnSpc>
              <a:spcBef>
                <a:spcPts val="0"/>
              </a:spcBef>
              <a:spcAft>
                <a:spcPts val="800"/>
              </a:spcAft>
              <a:buClrTx/>
              <a:buFont typeface="Symbol" panose="05050102010706020507" pitchFamily="18" charset="2"/>
              <a:buChar char=""/>
            </a:pPr>
            <a:r>
              <a:rPr lang="en-US" sz="2400" b="1" dirty="0">
                <a:effectLst/>
                <a:latin typeface="Arial" panose="020B0604020202020204" pitchFamily="34" charset="0"/>
                <a:ea typeface="Times New Roman" panose="02020603050405020304" pitchFamily="18" charset="0"/>
              </a:rPr>
              <a:t>Social Media-</a:t>
            </a:r>
            <a:r>
              <a:rPr lang="en-US" sz="2400" dirty="0">
                <a:effectLst/>
                <a:latin typeface="Arial" panose="020B0604020202020204" pitchFamily="34" charset="0"/>
                <a:ea typeface="Times New Roman" panose="02020603050405020304" pitchFamily="18" charset="0"/>
              </a:rPr>
              <a:t> use the District’s Facebook page as an option to advertise, view and fill out the survey.</a:t>
            </a:r>
            <a:endParaRPr lang="en-US" sz="2400" dirty="0">
              <a:effectLst/>
              <a:latin typeface="Times New Roman" panose="02020603050405020304" pitchFamily="18" charset="0"/>
              <a:ea typeface="Times New Roman" panose="02020603050405020304" pitchFamily="18" charset="0"/>
            </a:endParaRPr>
          </a:p>
          <a:p>
            <a:pPr marL="342900" marR="0" lvl="0" indent="-342900" algn="just">
              <a:lnSpc>
                <a:spcPct val="107000"/>
              </a:lnSpc>
              <a:spcBef>
                <a:spcPts val="0"/>
              </a:spcBef>
              <a:spcAft>
                <a:spcPts val="800"/>
              </a:spcAft>
              <a:buClrTx/>
              <a:buFont typeface="Symbol" panose="05050102010706020507" pitchFamily="18" charset="2"/>
              <a:buChar char=""/>
            </a:pPr>
            <a:r>
              <a:rPr lang="en-US" sz="2400" b="1" dirty="0">
                <a:effectLst/>
                <a:latin typeface="Arial" panose="020B0604020202020204" pitchFamily="34" charset="0"/>
                <a:ea typeface="Times New Roman" panose="02020603050405020304" pitchFamily="18" charset="0"/>
              </a:rPr>
              <a:t>District Website-</a:t>
            </a:r>
            <a:r>
              <a:rPr lang="en-US" sz="2400" dirty="0">
                <a:effectLst/>
                <a:latin typeface="Arial" panose="020B0604020202020204" pitchFamily="34" charset="0"/>
                <a:ea typeface="Times New Roman" panose="02020603050405020304" pitchFamily="18" charset="0"/>
              </a:rPr>
              <a:t> provide the survey on the District’s website and promote through local media and community-based organizations.</a:t>
            </a:r>
            <a:endParaRPr lang="en-US" sz="24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2800" b="1" dirty="0">
              <a:effectLst/>
              <a:latin typeface="Arial" panose="020B0604020202020204" pitchFamily="34" charset="0"/>
              <a:ea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99" y="4990987"/>
            <a:ext cx="1972962" cy="1972962"/>
          </a:xfrm>
          <a:prstGeom prst="rect">
            <a:avLst/>
          </a:prstGeom>
        </p:spPr>
      </p:pic>
    </p:spTree>
    <p:extLst>
      <p:ext uri="{BB962C8B-B14F-4D97-AF65-F5344CB8AC3E}">
        <p14:creationId xmlns:p14="http://schemas.microsoft.com/office/powerpoint/2010/main" val="1856947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98" y="272223"/>
            <a:ext cx="10694222" cy="957311"/>
          </a:xfrm>
        </p:spPr>
        <p:txBody>
          <a:bodyPr>
            <a:normAutofit fontScale="90000"/>
          </a:bodyPr>
          <a:lstStyle/>
          <a:p>
            <a:r>
              <a:rPr lang="en-US" sz="3600" dirty="0">
                <a:latin typeface="Arial" panose="020B0604020202020204" pitchFamily="34" charset="0"/>
                <a:cs typeface="Arial" panose="020B0604020202020204" pitchFamily="34" charset="0"/>
              </a:rPr>
              <a:t>Agenda Item 5 – Emergency Services Community Survey</a:t>
            </a:r>
            <a:endParaRPr lang="en-US" sz="3600" dirty="0"/>
          </a:p>
        </p:txBody>
      </p:sp>
      <p:sp>
        <p:nvSpPr>
          <p:cNvPr id="3" name="Content Placeholder 2"/>
          <p:cNvSpPr>
            <a:spLocks noGrp="1"/>
          </p:cNvSpPr>
          <p:nvPr>
            <p:ph idx="1"/>
          </p:nvPr>
        </p:nvSpPr>
        <p:spPr>
          <a:xfrm>
            <a:off x="419450" y="1845734"/>
            <a:ext cx="11372051" cy="3363829"/>
          </a:xfrm>
        </p:spPr>
        <p:txBody>
          <a:bodyPr>
            <a:normAutofit/>
          </a:bodyPr>
          <a:lstStyle/>
          <a:p>
            <a:pPr marL="0" marR="0" indent="0" algn="just">
              <a:spcBef>
                <a:spcPts val="0"/>
              </a:spcBef>
              <a:spcAft>
                <a:spcPts val="0"/>
              </a:spcAft>
              <a:buNone/>
            </a:pPr>
            <a:r>
              <a:rPr lang="en-US" sz="2800" b="1" dirty="0">
                <a:latin typeface="Arial" panose="020B0604020202020204" pitchFamily="34" charset="0"/>
                <a:ea typeface="Times New Roman" panose="02020603050405020304" pitchFamily="18" charset="0"/>
              </a:rPr>
              <a:t>Next Steps</a:t>
            </a:r>
            <a:r>
              <a:rPr lang="en-US" sz="2800" dirty="0">
                <a:effectLst/>
                <a:latin typeface="Arial" panose="020B0604020202020204" pitchFamily="34" charset="0"/>
                <a:ea typeface="Times New Roman" panose="02020603050405020304" pitchFamily="18" charset="0"/>
              </a:rPr>
              <a:t>:</a:t>
            </a:r>
          </a:p>
          <a:p>
            <a:pPr marL="0" marR="0" indent="0" algn="just">
              <a:spcBef>
                <a:spcPts val="0"/>
              </a:spcBef>
              <a:spcAft>
                <a:spcPts val="0"/>
              </a:spcAft>
              <a:buNone/>
            </a:pPr>
            <a:endParaRPr lang="en-US" sz="2800" dirty="0">
              <a:latin typeface="Arial" panose="020B0604020202020204" pitchFamily="34" charset="0"/>
              <a:ea typeface="Times New Roman" panose="02020603050405020304" pitchFamily="18" charset="0"/>
            </a:endParaRPr>
          </a:p>
          <a:p>
            <a:pPr lvl="1" algn="just">
              <a:spcBef>
                <a:spcPts val="0"/>
              </a:spcBef>
              <a:spcAft>
                <a:spcPts val="0"/>
              </a:spcAft>
              <a:buClrTx/>
              <a:buFont typeface="Arial" panose="020B0604020202020204" pitchFamily="34" charset="0"/>
              <a:buChar char="•"/>
            </a:pPr>
            <a:r>
              <a:rPr lang="en-US" sz="2600" dirty="0">
                <a:effectLst/>
                <a:latin typeface="Arial" panose="020B0604020202020204" pitchFamily="34" charset="0"/>
                <a:ea typeface="Times New Roman" panose="02020603050405020304" pitchFamily="18" charset="0"/>
              </a:rPr>
              <a:t>Staff will develop a draft survey and circulate by email for committee input and feedback.</a:t>
            </a:r>
          </a:p>
          <a:p>
            <a:pPr algn="just">
              <a:spcBef>
                <a:spcPts val="0"/>
              </a:spcBef>
              <a:spcAft>
                <a:spcPts val="0"/>
              </a:spcAft>
              <a:buClrTx/>
              <a:buFont typeface="Arial" panose="020B0604020202020204" pitchFamily="34" charset="0"/>
              <a:buChar char="•"/>
            </a:pPr>
            <a:endParaRPr lang="en-US" sz="2800" dirty="0">
              <a:latin typeface="Arial" panose="020B0604020202020204" pitchFamily="34" charset="0"/>
              <a:ea typeface="Times New Roman" panose="02020603050405020304" pitchFamily="18" charset="0"/>
            </a:endParaRPr>
          </a:p>
          <a:p>
            <a:pPr lvl="1" algn="just">
              <a:spcBef>
                <a:spcPts val="0"/>
              </a:spcBef>
              <a:spcAft>
                <a:spcPts val="0"/>
              </a:spcAft>
              <a:buClrTx/>
              <a:buFont typeface="Arial" panose="020B0604020202020204" pitchFamily="34" charset="0"/>
              <a:buChar char="•"/>
            </a:pPr>
            <a:r>
              <a:rPr lang="en-US" sz="2600" dirty="0">
                <a:latin typeface="Arial" panose="020B0604020202020204" pitchFamily="34" charset="0"/>
                <a:ea typeface="Times New Roman" panose="02020603050405020304" pitchFamily="18" charset="0"/>
              </a:rPr>
              <a:t>Finalize survey and distribution plan at the August ESAC meeting.</a:t>
            </a:r>
            <a:endParaRPr lang="en-US" sz="22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2800" b="1" dirty="0">
              <a:effectLst/>
              <a:latin typeface="Arial" panose="020B0604020202020204" pitchFamily="34" charset="0"/>
              <a:ea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99" y="4990987"/>
            <a:ext cx="1972962" cy="1972962"/>
          </a:xfrm>
          <a:prstGeom prst="rect">
            <a:avLst/>
          </a:prstGeom>
        </p:spPr>
      </p:pic>
    </p:spTree>
    <p:extLst>
      <p:ext uri="{BB962C8B-B14F-4D97-AF65-F5344CB8AC3E}">
        <p14:creationId xmlns:p14="http://schemas.microsoft.com/office/powerpoint/2010/main" val="82905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092" y="333100"/>
            <a:ext cx="10256778" cy="1450757"/>
          </a:xfrm>
        </p:spPr>
        <p:txBody>
          <a:bodyPr>
            <a:normAutofit/>
          </a:bodyPr>
          <a:lstStyle/>
          <a:p>
            <a:r>
              <a:rPr lang="en-US" sz="3200" dirty="0">
                <a:latin typeface="Arial" panose="020B0604020202020204" pitchFamily="34" charset="0"/>
                <a:cs typeface="Arial" panose="020B0604020202020204" pitchFamily="34" charset="0"/>
              </a:rPr>
              <a:t>Agenda Item 5 – Emergency Services Community Survey</a:t>
            </a:r>
          </a:p>
        </p:txBody>
      </p:sp>
      <p:sp>
        <p:nvSpPr>
          <p:cNvPr id="3" name="Content Placeholder 2"/>
          <p:cNvSpPr>
            <a:spLocks noGrp="1"/>
          </p:cNvSpPr>
          <p:nvPr>
            <p:ph idx="1"/>
          </p:nvPr>
        </p:nvSpPr>
        <p:spPr>
          <a:xfrm>
            <a:off x="0" y="2891939"/>
            <a:ext cx="12192000" cy="1902482"/>
          </a:xfrm>
        </p:spPr>
        <p:txBody>
          <a:bodyPr>
            <a:normAutofit/>
          </a:bodyPr>
          <a:lstStyle/>
          <a:p>
            <a:pPr algn="ctr"/>
            <a:r>
              <a:rPr lang="en-US" sz="6000" dirty="0"/>
              <a:t>Questions/Comments</a:t>
            </a:r>
          </a:p>
        </p:txBody>
      </p:sp>
    </p:spTree>
    <p:extLst>
      <p:ext uri="{BB962C8B-B14F-4D97-AF65-F5344CB8AC3E}">
        <p14:creationId xmlns:p14="http://schemas.microsoft.com/office/powerpoint/2010/main" val="538472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A2B898-5AD8-4D16-8848-45A1BA4480EC}"/>
              </a:ext>
            </a:extLst>
          </p:cNvPr>
          <p:cNvSpPr/>
          <p:nvPr/>
        </p:nvSpPr>
        <p:spPr>
          <a:xfrm>
            <a:off x="0" y="776375"/>
            <a:ext cx="12191999" cy="3924151"/>
          </a:xfrm>
          <a:prstGeom prst="rect">
            <a:avLst/>
          </a:prstGeom>
        </p:spPr>
        <p:txBody>
          <a:bodyPr wrap="square">
            <a:spAutoFit/>
          </a:bodyPr>
          <a:lstStyle/>
          <a:p>
            <a:pPr marR="0" lvl="0" algn="ctr">
              <a:spcBef>
                <a:spcPts val="0"/>
              </a:spcBef>
              <a:spcAft>
                <a:spcPts val="0"/>
              </a:spcAft>
            </a:pPr>
            <a:r>
              <a:rPr lang="en-US" sz="5900" dirty="0">
                <a:latin typeface="Arial" panose="020B0604020202020204" pitchFamily="34" charset="0"/>
                <a:ea typeface="Times New Roman" panose="02020603050405020304" pitchFamily="18" charset="0"/>
              </a:rPr>
              <a:t>Agenda Item 2:</a:t>
            </a:r>
          </a:p>
          <a:p>
            <a:pPr marR="0" lvl="0" algn="ctr">
              <a:spcBef>
                <a:spcPts val="0"/>
              </a:spcBef>
              <a:spcAft>
                <a:spcPts val="0"/>
              </a:spcAft>
            </a:pPr>
            <a:endParaRPr lang="en-US" sz="2800" dirty="0">
              <a:latin typeface="Arial" panose="020B0604020202020204" pitchFamily="34" charset="0"/>
              <a:ea typeface="Times New Roman" panose="02020603050405020304" pitchFamily="18" charset="0"/>
            </a:endParaRPr>
          </a:p>
          <a:p>
            <a:pPr marR="0" lvl="0" algn="ctr">
              <a:spcBef>
                <a:spcPts val="0"/>
              </a:spcBef>
              <a:spcAft>
                <a:spcPts val="0"/>
              </a:spcAft>
            </a:pPr>
            <a:r>
              <a:rPr lang="en-US" sz="5400" dirty="0">
                <a:latin typeface="Arial" panose="020B0604020202020204" pitchFamily="34" charset="0"/>
                <a:ea typeface="Times New Roman" panose="02020603050405020304" pitchFamily="18" charset="0"/>
              </a:rPr>
              <a:t>Approve ESAC Meeting </a:t>
            </a:r>
          </a:p>
          <a:p>
            <a:pPr marR="0" lvl="0" algn="ctr">
              <a:spcBef>
                <a:spcPts val="0"/>
              </a:spcBef>
              <a:spcAft>
                <a:spcPts val="0"/>
              </a:spcAft>
            </a:pPr>
            <a:r>
              <a:rPr lang="en-US" sz="5400" dirty="0">
                <a:latin typeface="Arial" panose="020B0604020202020204" pitchFamily="34" charset="0"/>
                <a:ea typeface="Times New Roman" panose="02020603050405020304" pitchFamily="18" charset="0"/>
              </a:rPr>
              <a:t>Minutes of </a:t>
            </a:r>
          </a:p>
          <a:p>
            <a:pPr marR="0" lvl="0" algn="ctr">
              <a:spcBef>
                <a:spcPts val="0"/>
              </a:spcBef>
              <a:spcAft>
                <a:spcPts val="0"/>
              </a:spcAft>
            </a:pPr>
            <a:r>
              <a:rPr lang="en-US" sz="5400" dirty="0">
                <a:latin typeface="Arial" panose="020B0604020202020204" pitchFamily="34" charset="0"/>
                <a:ea typeface="Times New Roman" panose="02020603050405020304" pitchFamily="18" charset="0"/>
              </a:rPr>
              <a:t>February 18, 2021</a:t>
            </a:r>
            <a:endParaRPr lang="en-US" sz="540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25DA4773-91C9-467C-98A4-D81DCE2E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 y="4079652"/>
            <a:ext cx="3060240" cy="3060240"/>
          </a:xfrm>
          <a:prstGeom prst="rect">
            <a:avLst/>
          </a:prstGeom>
        </p:spPr>
      </p:pic>
    </p:spTree>
    <p:extLst>
      <p:ext uri="{BB962C8B-B14F-4D97-AF65-F5344CB8AC3E}">
        <p14:creationId xmlns:p14="http://schemas.microsoft.com/office/powerpoint/2010/main" val="2067770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DA4773-91C9-467C-98A4-D81DCE2E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 y="4079652"/>
            <a:ext cx="3060240" cy="3060240"/>
          </a:xfrm>
          <a:prstGeom prst="rect">
            <a:avLst/>
          </a:prstGeom>
        </p:spPr>
      </p:pic>
      <p:sp>
        <p:nvSpPr>
          <p:cNvPr id="10" name="Title 9">
            <a:extLst>
              <a:ext uri="{FF2B5EF4-FFF2-40B4-BE49-F238E27FC236}">
                <a16:creationId xmlns:a16="http://schemas.microsoft.com/office/drawing/2014/main" id="{BDC029E6-76B9-4580-94BE-8F06C565C400}"/>
              </a:ext>
            </a:extLst>
          </p:cNvPr>
          <p:cNvSpPr>
            <a:spLocks noGrp="1"/>
          </p:cNvSpPr>
          <p:nvPr>
            <p:ph type="title"/>
          </p:nvPr>
        </p:nvSpPr>
        <p:spPr/>
        <p:txBody>
          <a:bodyPr>
            <a:normAutofit/>
          </a:bodyPr>
          <a:lstStyle/>
          <a:p>
            <a:pPr algn="ctr"/>
            <a:r>
              <a:rPr lang="en-US" sz="5900" dirty="0">
                <a:latin typeface="Arial" panose="020B0604020202020204" pitchFamily="34" charset="0"/>
                <a:cs typeface="Arial" panose="020B0604020202020204" pitchFamily="34" charset="0"/>
              </a:rPr>
              <a:t>Agenda Item 6:</a:t>
            </a:r>
          </a:p>
        </p:txBody>
      </p:sp>
      <p:sp>
        <p:nvSpPr>
          <p:cNvPr id="11" name="Content Placeholder 10">
            <a:extLst>
              <a:ext uri="{FF2B5EF4-FFF2-40B4-BE49-F238E27FC236}">
                <a16:creationId xmlns:a16="http://schemas.microsoft.com/office/drawing/2014/main" id="{18BAA47C-F88F-4E25-92C5-1FE6BF88130C}"/>
              </a:ext>
            </a:extLst>
          </p:cNvPr>
          <p:cNvSpPr>
            <a:spLocks noGrp="1"/>
          </p:cNvSpPr>
          <p:nvPr>
            <p:ph idx="1"/>
          </p:nvPr>
        </p:nvSpPr>
        <p:spPr/>
        <p:txBody>
          <a:bodyPr>
            <a:normAutofit fontScale="55000" lnSpcReduction="20000"/>
          </a:bodyPr>
          <a:lstStyle/>
          <a:p>
            <a:pPr algn="ctr"/>
            <a:endParaRPr lang="en-US" sz="800" dirty="0">
              <a:latin typeface="Arial" panose="020B0604020202020204" pitchFamily="34" charset="0"/>
              <a:cs typeface="Arial" panose="020B0604020202020204" pitchFamily="34" charset="0"/>
            </a:endParaRPr>
          </a:p>
          <a:p>
            <a:pPr algn="ctr"/>
            <a:r>
              <a:rPr lang="en-US" sz="9600" dirty="0">
                <a:latin typeface="Arial" panose="020B0604020202020204" pitchFamily="34" charset="0"/>
                <a:cs typeface="Arial" panose="020B0604020202020204" pitchFamily="34" charset="0"/>
              </a:rPr>
              <a:t>Public Comment For Items </a:t>
            </a:r>
          </a:p>
          <a:p>
            <a:pPr algn="ctr"/>
            <a:r>
              <a:rPr lang="en-US" sz="9600" dirty="0">
                <a:latin typeface="Arial" panose="020B0604020202020204" pitchFamily="34" charset="0"/>
                <a:cs typeface="Arial" panose="020B0604020202020204" pitchFamily="34" charset="0"/>
              </a:rPr>
              <a:t>Not On The Agenda</a:t>
            </a:r>
          </a:p>
          <a:p>
            <a:pPr algn="ctr"/>
            <a:endParaRPr lang="en-US" sz="40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To Speak:</a:t>
            </a:r>
          </a:p>
          <a:p>
            <a:pPr algn="ctr"/>
            <a:r>
              <a:rPr lang="en-US" sz="5400" dirty="0">
                <a:latin typeface="Arial" panose="020B0604020202020204" pitchFamily="34" charset="0"/>
                <a:cs typeface="Arial" panose="020B0604020202020204" pitchFamily="34" charset="0"/>
              </a:rPr>
              <a:t>       Raise your Hand by clicking         on your computer</a:t>
            </a:r>
          </a:p>
          <a:p>
            <a:pPr algn="ctr"/>
            <a:r>
              <a:rPr lang="en-US" sz="5400" dirty="0">
                <a:latin typeface="Arial" panose="020B0604020202020204" pitchFamily="34" charset="0"/>
                <a:cs typeface="Arial" panose="020B0604020202020204" pitchFamily="34" charset="0"/>
              </a:rPr>
              <a:t>Or Press *9 to raise your hand via phone.</a:t>
            </a:r>
          </a:p>
        </p:txBody>
      </p:sp>
      <p:pic>
        <p:nvPicPr>
          <p:cNvPr id="5" name="Picture 4">
            <a:extLst>
              <a:ext uri="{FF2B5EF4-FFF2-40B4-BE49-F238E27FC236}">
                <a16:creationId xmlns:a16="http://schemas.microsoft.com/office/drawing/2014/main" id="{58FE298C-B674-48B4-9578-279A141B64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9143" y="4240072"/>
            <a:ext cx="741831" cy="672284"/>
          </a:xfrm>
          <a:prstGeom prst="rect">
            <a:avLst/>
          </a:prstGeom>
        </p:spPr>
      </p:pic>
    </p:spTree>
    <p:extLst>
      <p:ext uri="{BB962C8B-B14F-4D97-AF65-F5344CB8AC3E}">
        <p14:creationId xmlns:p14="http://schemas.microsoft.com/office/powerpoint/2010/main" val="1028193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DA4773-91C9-467C-98A4-D81DCE2E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 y="4079652"/>
            <a:ext cx="3060240" cy="3060240"/>
          </a:xfrm>
          <a:prstGeom prst="rect">
            <a:avLst/>
          </a:prstGeom>
        </p:spPr>
      </p:pic>
      <p:sp>
        <p:nvSpPr>
          <p:cNvPr id="10" name="Title 9">
            <a:extLst>
              <a:ext uri="{FF2B5EF4-FFF2-40B4-BE49-F238E27FC236}">
                <a16:creationId xmlns:a16="http://schemas.microsoft.com/office/drawing/2014/main" id="{BDC029E6-76B9-4580-94BE-8F06C565C400}"/>
              </a:ext>
            </a:extLst>
          </p:cNvPr>
          <p:cNvSpPr>
            <a:spLocks noGrp="1"/>
          </p:cNvSpPr>
          <p:nvPr>
            <p:ph type="title"/>
          </p:nvPr>
        </p:nvSpPr>
        <p:spPr/>
        <p:txBody>
          <a:bodyPr>
            <a:normAutofit/>
          </a:bodyPr>
          <a:lstStyle/>
          <a:p>
            <a:pPr algn="ctr"/>
            <a:r>
              <a:rPr lang="en-US" sz="5900" dirty="0">
                <a:latin typeface="Arial" panose="020B0604020202020204" pitchFamily="34" charset="0"/>
                <a:cs typeface="Arial" panose="020B0604020202020204" pitchFamily="34" charset="0"/>
              </a:rPr>
              <a:t>Agenda Item 6:</a:t>
            </a:r>
          </a:p>
        </p:txBody>
      </p:sp>
      <p:sp>
        <p:nvSpPr>
          <p:cNvPr id="11" name="Content Placeholder 10">
            <a:extLst>
              <a:ext uri="{FF2B5EF4-FFF2-40B4-BE49-F238E27FC236}">
                <a16:creationId xmlns:a16="http://schemas.microsoft.com/office/drawing/2014/main" id="{18BAA47C-F88F-4E25-92C5-1FE6BF88130C}"/>
              </a:ext>
            </a:extLst>
          </p:cNvPr>
          <p:cNvSpPr>
            <a:spLocks noGrp="1"/>
          </p:cNvSpPr>
          <p:nvPr>
            <p:ph idx="1"/>
          </p:nvPr>
        </p:nvSpPr>
        <p:spPr/>
        <p:txBody>
          <a:bodyPr>
            <a:normAutofit/>
          </a:bodyPr>
          <a:lstStyle/>
          <a:p>
            <a:pPr algn="ctr"/>
            <a:endParaRPr lang="en-US" sz="8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Schedule Next ESAC Meeting</a:t>
            </a:r>
          </a:p>
          <a:p>
            <a:pPr algn="ctr"/>
            <a:r>
              <a:rPr lang="en-US" sz="5400" dirty="0">
                <a:latin typeface="Arial" panose="020B0604020202020204" pitchFamily="34" charset="0"/>
                <a:cs typeface="Arial" panose="020B0604020202020204" pitchFamily="34" charset="0"/>
              </a:rPr>
              <a:t>August 19, 2021</a:t>
            </a:r>
          </a:p>
          <a:p>
            <a:pPr algn="ctr"/>
            <a:r>
              <a:rPr lang="en-US" sz="5400" dirty="0">
                <a:latin typeface="Arial" panose="020B0604020202020204" pitchFamily="34" charset="0"/>
                <a:cs typeface="Arial" panose="020B0604020202020204" pitchFamily="34" charset="0"/>
              </a:rPr>
              <a:t>at 5:30pm</a:t>
            </a:r>
            <a:endParaRPr lang="en-US" sz="5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7128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DA4773-91C9-467C-98A4-D81DCE2E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 y="4079652"/>
            <a:ext cx="3060240" cy="3060240"/>
          </a:xfrm>
          <a:prstGeom prst="rect">
            <a:avLst/>
          </a:prstGeom>
        </p:spPr>
      </p:pic>
      <p:sp>
        <p:nvSpPr>
          <p:cNvPr id="10" name="Title 9">
            <a:extLst>
              <a:ext uri="{FF2B5EF4-FFF2-40B4-BE49-F238E27FC236}">
                <a16:creationId xmlns:a16="http://schemas.microsoft.com/office/drawing/2014/main" id="{BDC029E6-76B9-4580-94BE-8F06C565C400}"/>
              </a:ext>
            </a:extLst>
          </p:cNvPr>
          <p:cNvSpPr>
            <a:spLocks noGrp="1"/>
          </p:cNvSpPr>
          <p:nvPr>
            <p:ph type="title"/>
          </p:nvPr>
        </p:nvSpPr>
        <p:spPr/>
        <p:txBody>
          <a:bodyPr>
            <a:normAutofit/>
          </a:bodyPr>
          <a:lstStyle/>
          <a:p>
            <a:pPr algn="ctr"/>
            <a:r>
              <a:rPr lang="en-US" sz="5900" dirty="0">
                <a:latin typeface="Arial" panose="020B0604020202020204" pitchFamily="34" charset="0"/>
                <a:cs typeface="Arial" panose="020B0604020202020204" pitchFamily="34" charset="0"/>
              </a:rPr>
              <a:t>Agenda Item 7:</a:t>
            </a:r>
          </a:p>
        </p:txBody>
      </p:sp>
      <p:sp>
        <p:nvSpPr>
          <p:cNvPr id="11" name="Content Placeholder 10">
            <a:extLst>
              <a:ext uri="{FF2B5EF4-FFF2-40B4-BE49-F238E27FC236}">
                <a16:creationId xmlns:a16="http://schemas.microsoft.com/office/drawing/2014/main" id="{18BAA47C-F88F-4E25-92C5-1FE6BF88130C}"/>
              </a:ext>
            </a:extLst>
          </p:cNvPr>
          <p:cNvSpPr>
            <a:spLocks noGrp="1"/>
          </p:cNvSpPr>
          <p:nvPr>
            <p:ph idx="1"/>
          </p:nvPr>
        </p:nvSpPr>
        <p:spPr/>
        <p:txBody>
          <a:bodyPr>
            <a:normAutofit/>
          </a:bodyPr>
          <a:lstStyle/>
          <a:p>
            <a:pPr algn="ctr"/>
            <a:endParaRPr lang="en-US" sz="8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Closing Comments by </a:t>
            </a:r>
          </a:p>
          <a:p>
            <a:pPr algn="ctr"/>
            <a:r>
              <a:rPr lang="en-US" sz="5400" dirty="0">
                <a:latin typeface="Arial" panose="020B0604020202020204" pitchFamily="34" charset="0"/>
                <a:cs typeface="Arial" panose="020B0604020202020204" pitchFamily="34" charset="0"/>
              </a:rPr>
              <a:t>ESAC Committee Members</a:t>
            </a:r>
            <a:endParaRPr lang="en-US" sz="5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4450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DA4773-91C9-467C-98A4-D81DCE2E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 y="4079652"/>
            <a:ext cx="3060240" cy="3060240"/>
          </a:xfrm>
          <a:prstGeom prst="rect">
            <a:avLst/>
          </a:prstGeom>
        </p:spPr>
      </p:pic>
      <p:sp>
        <p:nvSpPr>
          <p:cNvPr id="10" name="Title 9">
            <a:extLst>
              <a:ext uri="{FF2B5EF4-FFF2-40B4-BE49-F238E27FC236}">
                <a16:creationId xmlns:a16="http://schemas.microsoft.com/office/drawing/2014/main" id="{BDC029E6-76B9-4580-94BE-8F06C565C400}"/>
              </a:ext>
            </a:extLst>
          </p:cNvPr>
          <p:cNvSpPr>
            <a:spLocks noGrp="1"/>
          </p:cNvSpPr>
          <p:nvPr>
            <p:ph type="title"/>
          </p:nvPr>
        </p:nvSpPr>
        <p:spPr/>
        <p:txBody>
          <a:bodyPr>
            <a:normAutofit/>
          </a:bodyPr>
          <a:lstStyle/>
          <a:p>
            <a:pPr algn="ctr"/>
            <a:r>
              <a:rPr lang="en-US" sz="5900" dirty="0">
                <a:latin typeface="Arial" panose="020B0604020202020204" pitchFamily="34" charset="0"/>
                <a:cs typeface="Arial" panose="020B0604020202020204" pitchFamily="34" charset="0"/>
              </a:rPr>
              <a:t>Agenda Item 8:</a:t>
            </a:r>
          </a:p>
        </p:txBody>
      </p:sp>
      <p:sp>
        <p:nvSpPr>
          <p:cNvPr id="11" name="Content Placeholder 10">
            <a:extLst>
              <a:ext uri="{FF2B5EF4-FFF2-40B4-BE49-F238E27FC236}">
                <a16:creationId xmlns:a16="http://schemas.microsoft.com/office/drawing/2014/main" id="{18BAA47C-F88F-4E25-92C5-1FE6BF88130C}"/>
              </a:ext>
            </a:extLst>
          </p:cNvPr>
          <p:cNvSpPr>
            <a:spLocks noGrp="1"/>
          </p:cNvSpPr>
          <p:nvPr>
            <p:ph idx="1"/>
          </p:nvPr>
        </p:nvSpPr>
        <p:spPr/>
        <p:txBody>
          <a:bodyPr>
            <a:normAutofit/>
          </a:bodyPr>
          <a:lstStyle/>
          <a:p>
            <a:pPr algn="ctr"/>
            <a:endParaRPr lang="en-US" sz="8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Adjournment</a:t>
            </a:r>
            <a:endParaRPr lang="en-US" sz="5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0535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A2B898-5AD8-4D16-8848-45A1BA4480EC}"/>
              </a:ext>
            </a:extLst>
          </p:cNvPr>
          <p:cNvSpPr/>
          <p:nvPr/>
        </p:nvSpPr>
        <p:spPr>
          <a:xfrm>
            <a:off x="1" y="707364"/>
            <a:ext cx="12191999" cy="3724096"/>
          </a:xfrm>
          <a:prstGeom prst="rect">
            <a:avLst/>
          </a:prstGeom>
        </p:spPr>
        <p:txBody>
          <a:bodyPr wrap="square">
            <a:spAutoFit/>
          </a:bodyPr>
          <a:lstStyle/>
          <a:p>
            <a:pPr marR="0" lvl="0" algn="ctr">
              <a:spcBef>
                <a:spcPts val="0"/>
              </a:spcBef>
              <a:spcAft>
                <a:spcPts val="0"/>
              </a:spcAft>
            </a:pPr>
            <a:r>
              <a:rPr lang="en-US" sz="5900" dirty="0">
                <a:latin typeface="Arial" panose="020B0604020202020204" pitchFamily="34" charset="0"/>
                <a:ea typeface="Times New Roman" panose="02020603050405020304" pitchFamily="18" charset="0"/>
              </a:rPr>
              <a:t>Agenda Item 3:</a:t>
            </a:r>
          </a:p>
          <a:p>
            <a:pPr marR="0" lvl="0" algn="ctr">
              <a:spcBef>
                <a:spcPts val="0"/>
              </a:spcBef>
              <a:spcAft>
                <a:spcPts val="0"/>
              </a:spcAft>
            </a:pPr>
            <a:endParaRPr lang="en-US" sz="5900" dirty="0">
              <a:latin typeface="Arial" panose="020B0604020202020204" pitchFamily="34" charset="0"/>
              <a:ea typeface="Times New Roman" panose="02020603050405020304" pitchFamily="18" charset="0"/>
            </a:endParaRPr>
          </a:p>
          <a:p>
            <a:pPr marR="0" lvl="0" algn="ctr">
              <a:spcBef>
                <a:spcPts val="0"/>
              </a:spcBef>
              <a:spcAft>
                <a:spcPts val="0"/>
              </a:spcAft>
            </a:pPr>
            <a:r>
              <a:rPr lang="en-US" sz="5900" dirty="0">
                <a:latin typeface="Arial" panose="020B0604020202020204" pitchFamily="34" charset="0"/>
                <a:ea typeface="Times New Roman" panose="02020603050405020304" pitchFamily="18" charset="0"/>
              </a:rPr>
              <a:t>Fire Department/Cal Fire </a:t>
            </a:r>
          </a:p>
          <a:p>
            <a:pPr marR="0" lvl="0" algn="ctr">
              <a:spcBef>
                <a:spcPts val="0"/>
              </a:spcBef>
              <a:spcAft>
                <a:spcPts val="0"/>
              </a:spcAft>
            </a:pPr>
            <a:r>
              <a:rPr lang="en-US" sz="5900" dirty="0">
                <a:effectLst/>
                <a:latin typeface="Arial" panose="020B0604020202020204" pitchFamily="34" charset="0"/>
                <a:ea typeface="Times New Roman" panose="02020603050405020304" pitchFamily="18" charset="0"/>
              </a:rPr>
              <a:t>Update</a:t>
            </a:r>
            <a:endParaRPr lang="en-US" sz="590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25DA4773-91C9-467C-98A4-D81DCE2E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 y="4079652"/>
            <a:ext cx="3060240" cy="3060240"/>
          </a:xfrm>
          <a:prstGeom prst="rect">
            <a:avLst/>
          </a:prstGeom>
        </p:spPr>
      </p:pic>
    </p:spTree>
    <p:extLst>
      <p:ext uri="{BB962C8B-B14F-4D97-AF65-F5344CB8AC3E}">
        <p14:creationId xmlns:p14="http://schemas.microsoft.com/office/powerpoint/2010/main" val="1524782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DA4773-91C9-467C-98A4-D81DCE2E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1" y="4079652"/>
            <a:ext cx="3060240" cy="3060240"/>
          </a:xfrm>
          <a:prstGeom prst="rect">
            <a:avLst/>
          </a:prstGeom>
        </p:spPr>
      </p:pic>
      <p:sp>
        <p:nvSpPr>
          <p:cNvPr id="10" name="Title 9">
            <a:extLst>
              <a:ext uri="{FF2B5EF4-FFF2-40B4-BE49-F238E27FC236}">
                <a16:creationId xmlns:a16="http://schemas.microsoft.com/office/drawing/2014/main" id="{BDC029E6-76B9-4580-94BE-8F06C565C400}"/>
              </a:ext>
            </a:extLst>
          </p:cNvPr>
          <p:cNvSpPr>
            <a:spLocks noGrp="1"/>
          </p:cNvSpPr>
          <p:nvPr>
            <p:ph type="title"/>
          </p:nvPr>
        </p:nvSpPr>
        <p:spPr/>
        <p:txBody>
          <a:bodyPr>
            <a:normAutofit/>
          </a:bodyPr>
          <a:lstStyle/>
          <a:p>
            <a:pPr algn="ctr"/>
            <a:r>
              <a:rPr lang="en-US" sz="5900" dirty="0">
                <a:latin typeface="Arial" panose="020B0604020202020204" pitchFamily="34" charset="0"/>
                <a:cs typeface="Arial" panose="020B0604020202020204" pitchFamily="34" charset="0"/>
              </a:rPr>
              <a:t>Agenda Item 4:</a:t>
            </a:r>
          </a:p>
        </p:txBody>
      </p:sp>
      <p:sp>
        <p:nvSpPr>
          <p:cNvPr id="11" name="Content Placeholder 10">
            <a:extLst>
              <a:ext uri="{FF2B5EF4-FFF2-40B4-BE49-F238E27FC236}">
                <a16:creationId xmlns:a16="http://schemas.microsoft.com/office/drawing/2014/main" id="{18BAA47C-F88F-4E25-92C5-1FE6BF88130C}"/>
              </a:ext>
            </a:extLst>
          </p:cNvPr>
          <p:cNvSpPr>
            <a:spLocks noGrp="1"/>
          </p:cNvSpPr>
          <p:nvPr>
            <p:ph idx="1"/>
          </p:nvPr>
        </p:nvSpPr>
        <p:spPr/>
        <p:txBody>
          <a:bodyPr>
            <a:normAutofit/>
          </a:bodyPr>
          <a:lstStyle/>
          <a:p>
            <a:pPr algn="ctr"/>
            <a:endParaRPr lang="en-US" sz="4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Final Budget Review of Fiscal Year 2021/2022 Budget </a:t>
            </a:r>
          </a:p>
          <a:p>
            <a:pPr algn="ctr"/>
            <a:r>
              <a:rPr lang="en-US" sz="5400" dirty="0">
                <a:latin typeface="Arial" panose="020B0604020202020204" pitchFamily="34" charset="0"/>
                <a:cs typeface="Arial" panose="020B0604020202020204" pitchFamily="34" charset="0"/>
              </a:rPr>
              <a:t>for Fund 301</a:t>
            </a:r>
          </a:p>
          <a:p>
            <a:pPr algn="ctr"/>
            <a:endParaRPr lang="en-US" sz="5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377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99" y="272223"/>
            <a:ext cx="4520926" cy="957311"/>
          </a:xfrm>
        </p:spPr>
        <p:txBody>
          <a:bodyPr>
            <a:normAutofit/>
          </a:bodyPr>
          <a:lstStyle/>
          <a:p>
            <a:r>
              <a:rPr lang="en-US" sz="3600" dirty="0">
                <a:latin typeface="Arial" panose="020B0604020202020204" pitchFamily="34" charset="0"/>
                <a:cs typeface="Arial" panose="020B0604020202020204" pitchFamily="34" charset="0"/>
              </a:rPr>
              <a:t>Fund 301 – Fire</a:t>
            </a:r>
            <a:endParaRPr lang="en-US" sz="3600" dirty="0"/>
          </a:p>
        </p:txBody>
      </p:sp>
      <p:sp>
        <p:nvSpPr>
          <p:cNvPr id="3" name="Content Placeholder 2"/>
          <p:cNvSpPr>
            <a:spLocks noGrp="1"/>
          </p:cNvSpPr>
          <p:nvPr>
            <p:ph idx="1"/>
          </p:nvPr>
        </p:nvSpPr>
        <p:spPr/>
        <p:txBody>
          <a:bodyPr/>
          <a:lstStyle/>
          <a:p>
            <a:pPr marL="0" marR="0" indent="0" algn="just">
              <a:spcBef>
                <a:spcPts val="0"/>
              </a:spcBef>
              <a:spcAft>
                <a:spcPts val="0"/>
              </a:spcAft>
              <a:buNone/>
            </a:pPr>
            <a:r>
              <a:rPr lang="en-US" sz="2800" b="1" dirty="0">
                <a:latin typeface="Arial" panose="020B0604020202020204" pitchFamily="34" charset="0"/>
                <a:cs typeface="Arial" panose="020B0604020202020204" pitchFamily="34" charset="0"/>
              </a:rPr>
              <a:t>Major Requests: </a:t>
            </a:r>
            <a:r>
              <a:rPr lang="en-US" sz="2800" dirty="0">
                <a:effectLst/>
                <a:latin typeface="Arial" panose="020B0604020202020204" pitchFamily="34" charset="0"/>
                <a:ea typeface="Times New Roman" panose="02020603050405020304" pitchFamily="18" charset="0"/>
              </a:rPr>
              <a:t>Increase in Services and Supplies, increase in unfunded accrued liabilities for retirements.</a:t>
            </a:r>
          </a:p>
          <a:p>
            <a:pPr marL="0" marR="0" algn="just">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800" b="1" dirty="0">
                <a:latin typeface="Arial" panose="020B0604020202020204" pitchFamily="34" charset="0"/>
                <a:cs typeface="Arial" panose="020B0604020202020204" pitchFamily="34" charset="0"/>
              </a:rPr>
              <a:t>Impact to Budget: </a:t>
            </a:r>
            <a:r>
              <a:rPr lang="en-US" sz="2800" dirty="0">
                <a:effectLst/>
                <a:latin typeface="Arial" panose="020B0604020202020204" pitchFamily="34" charset="0"/>
                <a:ea typeface="Times New Roman" panose="02020603050405020304" pitchFamily="18" charset="0"/>
              </a:rPr>
              <a:t>The increase in the Services and Supplies budget is $46,157, increase in unfunded accrued liabilities for retirement costs is about $10,400. </a:t>
            </a:r>
          </a:p>
          <a:p>
            <a:pPr marL="0" marR="0" indent="0" algn="just">
              <a:spcBef>
                <a:spcPts val="0"/>
              </a:spcBef>
              <a:spcAft>
                <a:spcPts val="0"/>
              </a:spcAft>
              <a:buNone/>
            </a:pPr>
            <a:endParaRPr lang="en-US" sz="2800" dirty="0">
              <a:latin typeface="Arial" panose="020B0604020202020204" pitchFamily="34" charset="0"/>
              <a:ea typeface="Times New Roman" panose="02020603050405020304" pitchFamily="18"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99" y="4990987"/>
            <a:ext cx="1972962" cy="1972962"/>
          </a:xfrm>
          <a:prstGeom prst="rect">
            <a:avLst/>
          </a:prstGeom>
        </p:spPr>
      </p:pic>
    </p:spTree>
    <p:extLst>
      <p:ext uri="{BB962C8B-B14F-4D97-AF65-F5344CB8AC3E}">
        <p14:creationId xmlns:p14="http://schemas.microsoft.com/office/powerpoint/2010/main" val="339828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99" y="272223"/>
            <a:ext cx="4520926" cy="957311"/>
          </a:xfrm>
        </p:spPr>
        <p:txBody>
          <a:bodyPr>
            <a:normAutofit/>
          </a:bodyPr>
          <a:lstStyle/>
          <a:p>
            <a:r>
              <a:rPr lang="en-US" sz="3600" dirty="0">
                <a:latin typeface="Arial" panose="020B0604020202020204" pitchFamily="34" charset="0"/>
                <a:cs typeface="Arial" panose="020B0604020202020204" pitchFamily="34" charset="0"/>
              </a:rPr>
              <a:t>Fund 301 – Fire</a:t>
            </a:r>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99" y="4990987"/>
            <a:ext cx="1972962" cy="1972962"/>
          </a:xfrm>
          <a:prstGeom prst="rect">
            <a:avLst/>
          </a:prstGeom>
        </p:spPr>
      </p:pic>
      <p:sp>
        <p:nvSpPr>
          <p:cNvPr id="5" name="TextBox 4">
            <a:extLst>
              <a:ext uri="{FF2B5EF4-FFF2-40B4-BE49-F238E27FC236}">
                <a16:creationId xmlns:a16="http://schemas.microsoft.com/office/drawing/2014/main" id="{B1C4010E-45B7-4936-B23B-97DEC870B21B}"/>
              </a:ext>
            </a:extLst>
          </p:cNvPr>
          <p:cNvSpPr txBox="1"/>
          <p:nvPr/>
        </p:nvSpPr>
        <p:spPr>
          <a:xfrm>
            <a:off x="328569" y="1736060"/>
            <a:ext cx="11534862" cy="523220"/>
          </a:xfrm>
          <a:prstGeom prst="rect">
            <a:avLst/>
          </a:prstGeom>
          <a:noFill/>
        </p:spPr>
        <p:txBody>
          <a:bodyPr wrap="square" rtlCol="0">
            <a:spAutoFit/>
          </a:bodyPr>
          <a:lstStyle/>
          <a:p>
            <a:r>
              <a:rPr lang="en-US" sz="2800" b="1" dirty="0"/>
              <a:t>Zone A Property Tax Allocation – 5% increase in allocation over FY 2020-21</a:t>
            </a:r>
          </a:p>
        </p:txBody>
      </p:sp>
      <p:pic>
        <p:nvPicPr>
          <p:cNvPr id="8" name="Content Placeholder 5">
            <a:extLst>
              <a:ext uri="{FF2B5EF4-FFF2-40B4-BE49-F238E27FC236}">
                <a16:creationId xmlns:a16="http://schemas.microsoft.com/office/drawing/2014/main" id="{85BFAED1-A7EA-4A7B-AF15-8C86E1472563}"/>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7798" y="2287549"/>
            <a:ext cx="8179267" cy="2740097"/>
          </a:xfrm>
          <a:prstGeom prst="rect">
            <a:avLst/>
          </a:prstGeom>
          <a:noFill/>
          <a:ln>
            <a:noFill/>
          </a:ln>
        </p:spPr>
      </p:pic>
      <p:sp>
        <p:nvSpPr>
          <p:cNvPr id="9" name="TextBox 8">
            <a:extLst>
              <a:ext uri="{FF2B5EF4-FFF2-40B4-BE49-F238E27FC236}">
                <a16:creationId xmlns:a16="http://schemas.microsoft.com/office/drawing/2014/main" id="{C1D92ACD-8CEA-4398-840B-8BE449D7F72E}"/>
              </a:ext>
            </a:extLst>
          </p:cNvPr>
          <p:cNvSpPr txBox="1"/>
          <p:nvPr/>
        </p:nvSpPr>
        <p:spPr>
          <a:xfrm>
            <a:off x="1988191" y="5159229"/>
            <a:ext cx="9538282" cy="1200329"/>
          </a:xfrm>
          <a:prstGeom prst="rect">
            <a:avLst/>
          </a:prstGeom>
          <a:noFill/>
        </p:spPr>
        <p:txBody>
          <a:bodyPr wrap="square" rtlCol="0">
            <a:spAutoFit/>
          </a:bodyPr>
          <a:lstStyle/>
          <a:p>
            <a:pPr marL="0" marR="0" indent="0" algn="just">
              <a:spcBef>
                <a:spcPts val="0"/>
              </a:spcBef>
              <a:spcAft>
                <a:spcPts val="0"/>
              </a:spcAft>
              <a:buNone/>
            </a:pPr>
            <a:r>
              <a:rPr lang="en-US" sz="1600" b="1" dirty="0">
                <a:effectLst/>
                <a:latin typeface="Arial" panose="020B0604020202020204" pitchFamily="34" charset="0"/>
                <a:ea typeface="Times New Roman" panose="02020603050405020304" pitchFamily="18" charset="0"/>
              </a:rPr>
              <a:t>Note: 	</a:t>
            </a:r>
            <a:r>
              <a:rPr lang="en-US" b="1" dirty="0">
                <a:effectLst/>
                <a:latin typeface="Arial" panose="020B0604020202020204" pitchFamily="34" charset="0"/>
                <a:ea typeface="Times New Roman" panose="02020603050405020304" pitchFamily="18" charset="0"/>
              </a:rPr>
              <a:t>Schedule A (labor) costs remain the same as FY 2020-21 at $2,465,234</a:t>
            </a:r>
          </a:p>
          <a:p>
            <a:pPr marL="0" marR="0" indent="0" algn="just">
              <a:spcBef>
                <a:spcPts val="0"/>
              </a:spcBef>
              <a:spcAft>
                <a:spcPts val="0"/>
              </a:spcAft>
              <a:buNone/>
            </a:pPr>
            <a:r>
              <a:rPr lang="en-US" b="1" dirty="0">
                <a:latin typeface="Arial" panose="020B0604020202020204" pitchFamily="34" charset="0"/>
                <a:ea typeface="Times New Roman" panose="02020603050405020304" pitchFamily="18" charset="0"/>
              </a:rPr>
              <a:t>	Estimated Zone B revenues increase by about 2% or approx. $48,400</a:t>
            </a:r>
          </a:p>
          <a:p>
            <a:pPr marL="0" marR="0" indent="0" algn="just">
              <a:spcBef>
                <a:spcPts val="0"/>
              </a:spcBef>
              <a:spcAft>
                <a:spcPts val="0"/>
              </a:spcAft>
              <a:buNone/>
            </a:pPr>
            <a:r>
              <a:rPr lang="en-US" b="1" dirty="0">
                <a:effectLst/>
                <a:latin typeface="Arial" panose="020B0604020202020204" pitchFamily="34" charset="0"/>
                <a:ea typeface="Times New Roman" panose="02020603050405020304" pitchFamily="18" charset="0"/>
              </a:rPr>
              <a:t>	Special Fire Tax will increase by 1.74% or approx. $10,400</a:t>
            </a:r>
            <a:endParaRPr lang="en-US" b="1"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020589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99" y="163035"/>
            <a:ext cx="4271731" cy="767841"/>
          </a:xfrm>
        </p:spPr>
        <p:txBody>
          <a:bodyPr>
            <a:normAutofit/>
          </a:bodyPr>
          <a:lstStyle/>
          <a:p>
            <a:r>
              <a:rPr lang="en-US" sz="3600" dirty="0">
                <a:latin typeface="Arial" panose="020B0604020202020204" pitchFamily="34" charset="0"/>
                <a:cs typeface="Arial" panose="020B0604020202020204" pitchFamily="34" charset="0"/>
              </a:rPr>
              <a:t>Fund 301 – Fire</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5828103"/>
              </p:ext>
            </p:extLst>
          </p:nvPr>
        </p:nvGraphicFramePr>
        <p:xfrm>
          <a:off x="1286433" y="1342767"/>
          <a:ext cx="10058400" cy="3833058"/>
        </p:xfrm>
        <a:graphic>
          <a:graphicData uri="http://schemas.openxmlformats.org/drawingml/2006/table">
            <a:tbl>
              <a:tblPr firstRow="1" bandRow="1">
                <a:tableStyleId>{8EC20E35-A176-4012-BC5E-935CFFF8708E}</a:tableStyleId>
              </a:tblPr>
              <a:tblGrid>
                <a:gridCol w="2514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547683">
                <a:tc>
                  <a:txBody>
                    <a:bodyPr/>
                    <a:lstStyle/>
                    <a:p>
                      <a:pPr algn="ctr" fontAlgn="b"/>
                      <a:r>
                        <a:rPr lang="en-US" sz="1800" u="none" strike="noStrike" dirty="0">
                          <a:effectLst/>
                        </a:rPr>
                        <a:t>Fund 301                                 Budget Category</a:t>
                      </a:r>
                      <a:endParaRPr lang="en-US" sz="1800" b="1" i="0" u="none" strike="noStrike" dirty="0">
                        <a:solidFill>
                          <a:srgbClr val="000000"/>
                        </a:solidFill>
                        <a:effectLst/>
                        <a:latin typeface="Aparajita" panose="020B0604020202020204" pitchFamily="34" charset="0"/>
                      </a:endParaRPr>
                    </a:p>
                  </a:txBody>
                  <a:tcPr marL="9525" marR="9525" marT="9525" marB="0" anchor="b"/>
                </a:tc>
                <a:tc>
                  <a:txBody>
                    <a:bodyPr/>
                    <a:lstStyle/>
                    <a:p>
                      <a:pPr algn="r" fontAlgn="ctr"/>
                      <a:r>
                        <a:rPr lang="en-US" sz="1800" u="none" strike="noStrike" dirty="0">
                          <a:effectLst/>
                        </a:rPr>
                        <a:t>2020-2021 Budget</a:t>
                      </a:r>
                      <a:endParaRPr lang="en-US" sz="1800" b="1" i="0" u="none" strike="noStrike" dirty="0">
                        <a:solidFill>
                          <a:srgbClr val="000000"/>
                        </a:solidFill>
                        <a:effectLst/>
                        <a:latin typeface="Aparajita" panose="020B0604020202020204" pitchFamily="34" charset="0"/>
                      </a:endParaRPr>
                    </a:p>
                  </a:txBody>
                  <a:tcPr marL="9525" marR="9525" marT="9525" marB="0" anchor="ctr"/>
                </a:tc>
                <a:tc>
                  <a:txBody>
                    <a:bodyPr/>
                    <a:lstStyle/>
                    <a:p>
                      <a:pPr algn="r" fontAlgn="ctr"/>
                      <a:r>
                        <a:rPr lang="en-US" sz="1800" u="none" strike="noStrike" dirty="0">
                          <a:effectLst/>
                        </a:rPr>
                        <a:t>2021-2022 Budget</a:t>
                      </a:r>
                      <a:endParaRPr lang="en-US" sz="1800" b="1" i="0" u="none" strike="noStrike" dirty="0">
                        <a:solidFill>
                          <a:srgbClr val="000000"/>
                        </a:solidFill>
                        <a:effectLst/>
                        <a:latin typeface="Aparajita" panose="020B0604020202020204" pitchFamily="34" charset="0"/>
                      </a:endParaRPr>
                    </a:p>
                  </a:txBody>
                  <a:tcPr marL="9525" marR="9525" marT="9525" marB="0" anchor="ctr"/>
                </a:tc>
                <a:tc>
                  <a:txBody>
                    <a:bodyPr/>
                    <a:lstStyle/>
                    <a:p>
                      <a:pPr algn="r" fontAlgn="ctr"/>
                      <a:r>
                        <a:rPr lang="en-US" sz="1800" u="none" strike="noStrike" dirty="0">
                          <a:effectLst/>
                        </a:rPr>
                        <a:t>Increase/ (Decrease)</a:t>
                      </a:r>
                      <a:endParaRPr lang="en-US" sz="1800" b="1" i="0" u="none" strike="noStrike" dirty="0">
                        <a:solidFill>
                          <a:srgbClr val="000000"/>
                        </a:solidFill>
                        <a:effectLst/>
                        <a:latin typeface="Aparajita" panose="020B0604020202020204" pitchFamily="34" charset="0"/>
                      </a:endParaRPr>
                    </a:p>
                  </a:txBody>
                  <a:tcPr marL="9525" marR="9525" marT="9525" marB="0" anchor="ctr"/>
                </a:tc>
                <a:extLst>
                  <a:ext uri="{0D108BD9-81ED-4DB2-BD59-A6C34878D82A}">
                    <a16:rowId xmlns:a16="http://schemas.microsoft.com/office/drawing/2014/main" val="10000"/>
                  </a:ext>
                </a:extLst>
              </a:tr>
              <a:tr h="363877">
                <a:tc>
                  <a:txBody>
                    <a:bodyPr/>
                    <a:lstStyle/>
                    <a:p>
                      <a:pPr algn="l" fontAlgn="b"/>
                      <a:r>
                        <a:rPr lang="en-US" sz="1800" u="none" strike="noStrike">
                          <a:effectLst/>
                        </a:rPr>
                        <a:t>Revenue</a:t>
                      </a:r>
                      <a:endParaRPr lang="en-US" sz="1800" b="1" i="0" u="none" strike="noStrike">
                        <a:solidFill>
                          <a:srgbClr val="000000"/>
                        </a:solidFill>
                        <a:effectLst/>
                        <a:latin typeface="Aparajita" panose="020B0604020202020204" pitchFamily="34" charset="0"/>
                      </a:endParaRPr>
                    </a:p>
                  </a:txBody>
                  <a:tcPr marL="9525" marR="9525" marT="9525" marB="0" anchor="b"/>
                </a:tc>
                <a:tc>
                  <a:txBody>
                    <a:bodyPr/>
                    <a:lstStyle/>
                    <a:p>
                      <a:pPr algn="r" fontAlgn="b"/>
                      <a:r>
                        <a:rPr lang="en-US" sz="1800" b="0" i="0" u="none" strike="noStrike">
                          <a:solidFill>
                            <a:srgbClr val="000000"/>
                          </a:solidFill>
                          <a:effectLst/>
                          <a:latin typeface="+mn-lt"/>
                        </a:rPr>
                        <a:t>$3,125,817.05</a:t>
                      </a:r>
                    </a:p>
                  </a:txBody>
                  <a:tcPr marL="9525" marR="9525" marT="9525" marB="0" anchor="b"/>
                </a:tc>
                <a:tc>
                  <a:txBody>
                    <a:bodyPr/>
                    <a:lstStyle/>
                    <a:p>
                      <a:pPr algn="r" fontAlgn="b"/>
                      <a:r>
                        <a:rPr lang="en-US" sz="1800" b="0" i="0" u="none" strike="noStrike">
                          <a:solidFill>
                            <a:srgbClr val="000000"/>
                          </a:solidFill>
                          <a:effectLst/>
                          <a:latin typeface="+mn-lt"/>
                        </a:rPr>
                        <a:t>$3,199,639.60</a:t>
                      </a:r>
                    </a:p>
                  </a:txBody>
                  <a:tcPr marL="9525" marR="9525" marT="9525" marB="0" anchor="b"/>
                </a:tc>
                <a:tc>
                  <a:txBody>
                    <a:bodyPr/>
                    <a:lstStyle/>
                    <a:p>
                      <a:pPr algn="r" fontAlgn="b"/>
                      <a:r>
                        <a:rPr lang="en-US" sz="1800" b="0" i="0" u="none" strike="noStrike">
                          <a:solidFill>
                            <a:srgbClr val="000000"/>
                          </a:solidFill>
                          <a:effectLst/>
                          <a:latin typeface="+mn-lt"/>
                        </a:rPr>
                        <a:t>$73,822.55</a:t>
                      </a:r>
                    </a:p>
                  </a:txBody>
                  <a:tcPr marL="9525" marR="9525" marT="9525" marB="0" anchor="b"/>
                </a:tc>
                <a:extLst>
                  <a:ext uri="{0D108BD9-81ED-4DB2-BD59-A6C34878D82A}">
                    <a16:rowId xmlns:a16="http://schemas.microsoft.com/office/drawing/2014/main" val="10001"/>
                  </a:ext>
                </a:extLst>
              </a:tr>
              <a:tr h="363877">
                <a:tc>
                  <a:txBody>
                    <a:bodyPr/>
                    <a:lstStyle/>
                    <a:p>
                      <a:pPr algn="l" fontAlgn="b"/>
                      <a:r>
                        <a:rPr lang="en-US" sz="1800" u="none" strike="noStrike">
                          <a:effectLst/>
                        </a:rPr>
                        <a:t>Expenditures</a:t>
                      </a:r>
                      <a:endParaRPr lang="en-US" sz="1800" b="1" i="0" u="none" strike="noStrike">
                        <a:solidFill>
                          <a:srgbClr val="000000"/>
                        </a:solidFill>
                        <a:effectLst/>
                        <a:latin typeface="Aparajita" panose="020B0604020202020204" pitchFamily="34" charset="0"/>
                      </a:endParaRPr>
                    </a:p>
                  </a:txBody>
                  <a:tcPr marL="9525" marR="9525" marT="9525" marB="0" anchor="b"/>
                </a:tc>
                <a:tc>
                  <a:txBody>
                    <a:bodyPr/>
                    <a:lstStyle/>
                    <a:p>
                      <a:pPr algn="r" fontAlgn="b"/>
                      <a:r>
                        <a:rPr lang="en-US" sz="1800" b="0" i="0" u="none" strike="noStrike">
                          <a:solidFill>
                            <a:srgbClr val="000000"/>
                          </a:solidFill>
                          <a:effectLst/>
                          <a:latin typeface="+mn-lt"/>
                        </a:rPr>
                        <a:t> </a:t>
                      </a:r>
                    </a:p>
                  </a:txBody>
                  <a:tcPr marL="9525" marR="9525" marT="9525" marB="0" anchor="b"/>
                </a:tc>
                <a:tc>
                  <a:txBody>
                    <a:bodyPr/>
                    <a:lstStyle/>
                    <a:p>
                      <a:pPr algn="r" fontAlgn="b"/>
                      <a:r>
                        <a:rPr lang="en-US" sz="1800" b="0" i="0" u="none" strike="noStrike">
                          <a:solidFill>
                            <a:srgbClr val="000000"/>
                          </a:solidFill>
                          <a:effectLst/>
                          <a:latin typeface="+mn-lt"/>
                        </a:rPr>
                        <a:t> </a:t>
                      </a:r>
                    </a:p>
                  </a:txBody>
                  <a:tcPr marL="9525" marR="9525" marT="9525" marB="0" anchor="b"/>
                </a:tc>
                <a:tc>
                  <a:txBody>
                    <a:bodyPr/>
                    <a:lstStyle/>
                    <a:p>
                      <a:pPr algn="r" fontAlgn="b"/>
                      <a:r>
                        <a:rPr lang="en-US" sz="1800" b="0" i="0" u="none" strike="noStrike">
                          <a:solidFill>
                            <a:srgbClr val="000000"/>
                          </a:solidFill>
                          <a:effectLst/>
                          <a:latin typeface="+mn-lt"/>
                        </a:rPr>
                        <a:t> </a:t>
                      </a:r>
                    </a:p>
                  </a:txBody>
                  <a:tcPr marL="9525" marR="9525" marT="9525" marB="0" anchor="b"/>
                </a:tc>
                <a:extLst>
                  <a:ext uri="{0D108BD9-81ED-4DB2-BD59-A6C34878D82A}">
                    <a16:rowId xmlns:a16="http://schemas.microsoft.com/office/drawing/2014/main" val="10002"/>
                  </a:ext>
                </a:extLst>
              </a:tr>
              <a:tr h="363877">
                <a:tc>
                  <a:txBody>
                    <a:bodyPr/>
                    <a:lstStyle/>
                    <a:p>
                      <a:pPr algn="l" fontAlgn="b"/>
                      <a:r>
                        <a:rPr lang="en-US" sz="1800" u="none" strike="noStrike">
                          <a:effectLst/>
                        </a:rPr>
                        <a:t> Total Personnel</a:t>
                      </a:r>
                      <a:endParaRPr lang="en-US" sz="1800" b="1" i="0" u="none" strike="noStrike">
                        <a:solidFill>
                          <a:srgbClr val="000000"/>
                        </a:solidFill>
                        <a:effectLst/>
                        <a:latin typeface="Aparajita" panose="020B0604020202020204" pitchFamily="34" charset="0"/>
                      </a:endParaRPr>
                    </a:p>
                  </a:txBody>
                  <a:tcPr marL="9525" marR="9525" marT="9525" marB="0" anchor="b"/>
                </a:tc>
                <a:tc>
                  <a:txBody>
                    <a:bodyPr/>
                    <a:lstStyle/>
                    <a:p>
                      <a:pPr algn="r" fontAlgn="b"/>
                      <a:r>
                        <a:rPr lang="en-US" sz="1800" b="0" i="0" u="none" strike="noStrike">
                          <a:solidFill>
                            <a:srgbClr val="000000"/>
                          </a:solidFill>
                          <a:effectLst/>
                          <a:latin typeface="+mn-lt"/>
                        </a:rPr>
                        <a:t>$267,317.00</a:t>
                      </a:r>
                    </a:p>
                  </a:txBody>
                  <a:tcPr marL="9525" marR="9525" marT="9525" marB="0" anchor="b"/>
                </a:tc>
                <a:tc>
                  <a:txBody>
                    <a:bodyPr/>
                    <a:lstStyle/>
                    <a:p>
                      <a:pPr algn="r" fontAlgn="b"/>
                      <a:r>
                        <a:rPr lang="en-US" sz="1800" b="0" i="0" u="none" strike="noStrike">
                          <a:solidFill>
                            <a:srgbClr val="000000"/>
                          </a:solidFill>
                          <a:effectLst/>
                          <a:latin typeface="+mn-lt"/>
                        </a:rPr>
                        <a:t>$273,514.00</a:t>
                      </a:r>
                    </a:p>
                  </a:txBody>
                  <a:tcPr marL="9525" marR="9525" marT="9525" marB="0" anchor="b"/>
                </a:tc>
                <a:tc>
                  <a:txBody>
                    <a:bodyPr/>
                    <a:lstStyle/>
                    <a:p>
                      <a:pPr algn="r" fontAlgn="b"/>
                      <a:r>
                        <a:rPr lang="en-US" sz="1800" b="0" i="0" u="none" strike="noStrike">
                          <a:solidFill>
                            <a:srgbClr val="000000"/>
                          </a:solidFill>
                          <a:effectLst/>
                          <a:latin typeface="+mn-lt"/>
                        </a:rPr>
                        <a:t>$6,197.00</a:t>
                      </a:r>
                    </a:p>
                  </a:txBody>
                  <a:tcPr marL="9525" marR="9525" marT="9525" marB="0" anchor="b"/>
                </a:tc>
                <a:extLst>
                  <a:ext uri="{0D108BD9-81ED-4DB2-BD59-A6C34878D82A}">
                    <a16:rowId xmlns:a16="http://schemas.microsoft.com/office/drawing/2014/main" val="10003"/>
                  </a:ext>
                </a:extLst>
              </a:tr>
              <a:tr h="363877">
                <a:tc>
                  <a:txBody>
                    <a:bodyPr/>
                    <a:lstStyle/>
                    <a:p>
                      <a:pPr algn="l" fontAlgn="b"/>
                      <a:r>
                        <a:rPr lang="en-US" sz="1800" u="none" strike="noStrike">
                          <a:effectLst/>
                        </a:rPr>
                        <a:t>Services &amp; Supplies</a:t>
                      </a:r>
                      <a:endParaRPr lang="en-US" sz="1800" b="1" i="0" u="none" strike="noStrike">
                        <a:solidFill>
                          <a:srgbClr val="000000"/>
                        </a:solidFill>
                        <a:effectLst/>
                        <a:latin typeface="Aparajita" panose="020B0604020202020204" pitchFamily="34" charset="0"/>
                      </a:endParaRPr>
                    </a:p>
                  </a:txBody>
                  <a:tcPr marL="9525" marR="9525" marT="9525" marB="0" anchor="b"/>
                </a:tc>
                <a:tc>
                  <a:txBody>
                    <a:bodyPr/>
                    <a:lstStyle/>
                    <a:p>
                      <a:pPr algn="r" fontAlgn="b"/>
                      <a:r>
                        <a:rPr lang="en-US" sz="1800" b="0" i="0" u="none" strike="noStrike">
                          <a:solidFill>
                            <a:srgbClr val="000000"/>
                          </a:solidFill>
                          <a:effectLst/>
                          <a:latin typeface="+mn-lt"/>
                        </a:rPr>
                        <a:t>$2,575,351.97</a:t>
                      </a:r>
                    </a:p>
                  </a:txBody>
                  <a:tcPr marL="9525" marR="9525" marT="9525" marB="0" anchor="b"/>
                </a:tc>
                <a:tc>
                  <a:txBody>
                    <a:bodyPr/>
                    <a:lstStyle/>
                    <a:p>
                      <a:pPr algn="r" fontAlgn="b"/>
                      <a:r>
                        <a:rPr lang="en-US" sz="1800" b="0" i="0" u="none" strike="noStrike">
                          <a:solidFill>
                            <a:srgbClr val="000000"/>
                          </a:solidFill>
                          <a:effectLst/>
                          <a:latin typeface="+mn-lt"/>
                        </a:rPr>
                        <a:t>$2,621,509.66</a:t>
                      </a:r>
                    </a:p>
                  </a:txBody>
                  <a:tcPr marL="9525" marR="9525" marT="9525" marB="0" anchor="b"/>
                </a:tc>
                <a:tc>
                  <a:txBody>
                    <a:bodyPr/>
                    <a:lstStyle/>
                    <a:p>
                      <a:pPr algn="r" fontAlgn="b"/>
                      <a:r>
                        <a:rPr lang="en-US" sz="1800" b="0" i="0" u="none" strike="noStrike">
                          <a:solidFill>
                            <a:srgbClr val="000000"/>
                          </a:solidFill>
                          <a:effectLst/>
                          <a:latin typeface="+mn-lt"/>
                        </a:rPr>
                        <a:t>$46,157.69</a:t>
                      </a:r>
                    </a:p>
                  </a:txBody>
                  <a:tcPr marL="9525" marR="9525" marT="9525" marB="0" anchor="b"/>
                </a:tc>
                <a:extLst>
                  <a:ext uri="{0D108BD9-81ED-4DB2-BD59-A6C34878D82A}">
                    <a16:rowId xmlns:a16="http://schemas.microsoft.com/office/drawing/2014/main" val="10004"/>
                  </a:ext>
                </a:extLst>
              </a:tr>
              <a:tr h="363877">
                <a:tc>
                  <a:txBody>
                    <a:bodyPr/>
                    <a:lstStyle/>
                    <a:p>
                      <a:pPr algn="l" fontAlgn="b"/>
                      <a:r>
                        <a:rPr lang="en-US" sz="1800" u="none" strike="noStrike">
                          <a:effectLst/>
                        </a:rPr>
                        <a:t>Capital Outlay</a:t>
                      </a:r>
                      <a:endParaRPr lang="en-US" sz="1800" b="1" i="0" u="none" strike="noStrike">
                        <a:solidFill>
                          <a:srgbClr val="000000"/>
                        </a:solidFill>
                        <a:effectLst/>
                        <a:latin typeface="Aparajita" panose="020B0604020202020204" pitchFamily="34" charset="0"/>
                      </a:endParaRPr>
                    </a:p>
                  </a:txBody>
                  <a:tcPr marL="9525" marR="9525" marT="9525" marB="0" anchor="b"/>
                </a:tc>
                <a:tc>
                  <a:txBody>
                    <a:bodyPr/>
                    <a:lstStyle/>
                    <a:p>
                      <a:pPr algn="r" fontAlgn="b"/>
                      <a:r>
                        <a:rPr lang="en-US" sz="1800" b="0" i="0" u="none" strike="noStrike">
                          <a:solidFill>
                            <a:srgbClr val="000000"/>
                          </a:solidFill>
                          <a:effectLst/>
                          <a:latin typeface="+mn-lt"/>
                        </a:rPr>
                        <a:t>$805,609.00</a:t>
                      </a:r>
                    </a:p>
                  </a:txBody>
                  <a:tcPr marL="9525" marR="9525" marT="9525" marB="0" anchor="b"/>
                </a:tc>
                <a:tc>
                  <a:txBody>
                    <a:bodyPr/>
                    <a:lstStyle/>
                    <a:p>
                      <a:pPr algn="r" fontAlgn="b"/>
                      <a:r>
                        <a:rPr lang="en-US" sz="1800" b="0" i="0" u="none" strike="noStrike">
                          <a:solidFill>
                            <a:srgbClr val="000000"/>
                          </a:solidFill>
                          <a:effectLst/>
                          <a:latin typeface="+mn-lt"/>
                        </a:rPr>
                        <a:t>$80,363.04</a:t>
                      </a:r>
                    </a:p>
                  </a:txBody>
                  <a:tcPr marL="9525" marR="9525" marT="9525" marB="0" anchor="b"/>
                </a:tc>
                <a:tc>
                  <a:txBody>
                    <a:bodyPr/>
                    <a:lstStyle/>
                    <a:p>
                      <a:pPr algn="r" fontAlgn="b"/>
                      <a:r>
                        <a:rPr lang="en-US" sz="1800" b="0" i="0" u="none" strike="noStrike">
                          <a:solidFill>
                            <a:srgbClr val="000000"/>
                          </a:solidFill>
                          <a:effectLst/>
                          <a:latin typeface="+mn-lt"/>
                        </a:rPr>
                        <a:t>-$725,245.96</a:t>
                      </a:r>
                    </a:p>
                  </a:txBody>
                  <a:tcPr marL="9525" marR="9525" marT="9525" marB="0" anchor="b"/>
                </a:tc>
                <a:extLst>
                  <a:ext uri="{0D108BD9-81ED-4DB2-BD59-A6C34878D82A}">
                    <a16:rowId xmlns:a16="http://schemas.microsoft.com/office/drawing/2014/main" val="10005"/>
                  </a:ext>
                </a:extLst>
              </a:tr>
              <a:tr h="363877">
                <a:tc>
                  <a:txBody>
                    <a:bodyPr/>
                    <a:lstStyle/>
                    <a:p>
                      <a:pPr algn="l" fontAlgn="b"/>
                      <a:r>
                        <a:rPr lang="en-US" sz="1800" u="none" strike="noStrike">
                          <a:effectLst/>
                        </a:rPr>
                        <a:t>Reserves</a:t>
                      </a:r>
                      <a:endParaRPr lang="en-US" sz="1800" b="1" i="0" u="none" strike="noStrike">
                        <a:solidFill>
                          <a:srgbClr val="000000"/>
                        </a:solidFill>
                        <a:effectLst/>
                        <a:latin typeface="Aparajita" panose="020B0604020202020204" pitchFamily="34" charset="0"/>
                      </a:endParaRPr>
                    </a:p>
                  </a:txBody>
                  <a:tcPr marL="9525" marR="9525" marT="9525" marB="0" anchor="b"/>
                </a:tc>
                <a:tc>
                  <a:txBody>
                    <a:bodyPr/>
                    <a:lstStyle/>
                    <a:p>
                      <a:pPr algn="r" fontAlgn="b"/>
                      <a:r>
                        <a:rPr lang="en-US" sz="1800" b="0" i="0" u="none" strike="noStrike">
                          <a:solidFill>
                            <a:srgbClr val="000000"/>
                          </a:solidFill>
                          <a:effectLst/>
                          <a:latin typeface="+mn-lt"/>
                        </a:rPr>
                        <a:t>$192,549.24</a:t>
                      </a:r>
                    </a:p>
                  </a:txBody>
                  <a:tcPr marL="9525" marR="9525" marT="9525" marB="0" anchor="b"/>
                </a:tc>
                <a:tc>
                  <a:txBody>
                    <a:bodyPr/>
                    <a:lstStyle/>
                    <a:p>
                      <a:pPr algn="r" fontAlgn="b"/>
                      <a:r>
                        <a:rPr lang="en-US" sz="1800" b="0" i="0" u="none" strike="noStrike">
                          <a:solidFill>
                            <a:srgbClr val="000000"/>
                          </a:solidFill>
                          <a:effectLst/>
                          <a:latin typeface="+mn-lt"/>
                        </a:rPr>
                        <a:t>$183,713.00</a:t>
                      </a:r>
                    </a:p>
                  </a:txBody>
                  <a:tcPr marL="9525" marR="9525" marT="9525" marB="0" anchor="b"/>
                </a:tc>
                <a:tc>
                  <a:txBody>
                    <a:bodyPr/>
                    <a:lstStyle/>
                    <a:p>
                      <a:pPr algn="r" fontAlgn="b"/>
                      <a:r>
                        <a:rPr lang="en-US" sz="1800" b="0" i="0" u="none" strike="noStrike">
                          <a:solidFill>
                            <a:srgbClr val="000000"/>
                          </a:solidFill>
                          <a:effectLst/>
                          <a:latin typeface="+mn-lt"/>
                        </a:rPr>
                        <a:t>-$8,836.24</a:t>
                      </a:r>
                    </a:p>
                  </a:txBody>
                  <a:tcPr marL="9525" marR="9525" marT="9525" marB="0" anchor="b"/>
                </a:tc>
                <a:extLst>
                  <a:ext uri="{0D108BD9-81ED-4DB2-BD59-A6C34878D82A}">
                    <a16:rowId xmlns:a16="http://schemas.microsoft.com/office/drawing/2014/main" val="10006"/>
                  </a:ext>
                </a:extLst>
              </a:tr>
              <a:tr h="363877">
                <a:tc>
                  <a:txBody>
                    <a:bodyPr/>
                    <a:lstStyle/>
                    <a:p>
                      <a:pPr algn="l" fontAlgn="ctr"/>
                      <a:r>
                        <a:rPr lang="en-US" sz="1800" u="none" strike="noStrike">
                          <a:effectLst/>
                        </a:rPr>
                        <a:t>Transfers</a:t>
                      </a:r>
                      <a:endParaRPr lang="en-US" sz="1800" b="1" i="0" u="none" strike="noStrike">
                        <a:solidFill>
                          <a:srgbClr val="000000"/>
                        </a:solidFill>
                        <a:effectLst/>
                        <a:latin typeface="Aparajita" panose="020B0604020202020204" pitchFamily="34" charset="0"/>
                      </a:endParaRPr>
                    </a:p>
                  </a:txBody>
                  <a:tcPr marL="9525" marR="9525" marT="9525" marB="0" anchor="ctr"/>
                </a:tc>
                <a:tc>
                  <a:txBody>
                    <a:bodyPr/>
                    <a:lstStyle/>
                    <a:p>
                      <a:pPr algn="r" fontAlgn="ctr"/>
                      <a:r>
                        <a:rPr lang="en-US" sz="1800" b="0" i="0" u="none" strike="noStrike">
                          <a:solidFill>
                            <a:srgbClr val="000000"/>
                          </a:solidFill>
                          <a:effectLst/>
                          <a:latin typeface="+mn-lt"/>
                        </a:rPr>
                        <a:t>$66,496.84</a:t>
                      </a:r>
                    </a:p>
                  </a:txBody>
                  <a:tcPr marL="9525" marR="9525" marT="9525" marB="0" anchor="ctr"/>
                </a:tc>
                <a:tc>
                  <a:txBody>
                    <a:bodyPr/>
                    <a:lstStyle/>
                    <a:p>
                      <a:pPr algn="r" fontAlgn="ctr"/>
                      <a:r>
                        <a:rPr lang="en-US" sz="1800" b="0" i="0" u="none" strike="noStrike">
                          <a:solidFill>
                            <a:srgbClr val="000000"/>
                          </a:solidFill>
                          <a:effectLst/>
                          <a:latin typeface="+mn-lt"/>
                        </a:rPr>
                        <a:t>$66,111.05</a:t>
                      </a:r>
                    </a:p>
                  </a:txBody>
                  <a:tcPr marL="9525" marR="9525" marT="9525" marB="0" anchor="ctr"/>
                </a:tc>
                <a:tc>
                  <a:txBody>
                    <a:bodyPr/>
                    <a:lstStyle/>
                    <a:p>
                      <a:pPr algn="r" fontAlgn="ctr"/>
                      <a:r>
                        <a:rPr lang="en-US" sz="1800" b="0" i="0" u="none" strike="noStrike">
                          <a:solidFill>
                            <a:srgbClr val="000000"/>
                          </a:solidFill>
                          <a:effectLst/>
                          <a:latin typeface="+mn-lt"/>
                        </a:rPr>
                        <a:t>-$385.79</a:t>
                      </a:r>
                    </a:p>
                  </a:txBody>
                  <a:tcPr marL="9525" marR="9525" marT="9525" marB="0" anchor="ctr"/>
                </a:tc>
                <a:extLst>
                  <a:ext uri="{0D108BD9-81ED-4DB2-BD59-A6C34878D82A}">
                    <a16:rowId xmlns:a16="http://schemas.microsoft.com/office/drawing/2014/main" val="10007"/>
                  </a:ext>
                </a:extLst>
              </a:tr>
              <a:tr h="363877">
                <a:tc>
                  <a:txBody>
                    <a:bodyPr/>
                    <a:lstStyle/>
                    <a:p>
                      <a:pPr algn="l" fontAlgn="b"/>
                      <a:r>
                        <a:rPr lang="en-US" sz="1800" b="1" u="none" strike="noStrike" dirty="0">
                          <a:effectLst/>
                        </a:rPr>
                        <a:t>Total Expenditure</a:t>
                      </a:r>
                      <a:endParaRPr lang="en-US" sz="1800" b="1" i="0" u="none" strike="noStrike" dirty="0">
                        <a:solidFill>
                          <a:srgbClr val="000000"/>
                        </a:solidFill>
                        <a:effectLst/>
                        <a:latin typeface="Aparajita" panose="020B0604020202020204" pitchFamily="34" charset="0"/>
                      </a:endParaRPr>
                    </a:p>
                  </a:txBody>
                  <a:tcPr marL="9525" marR="9525" marT="9525" marB="0" anchor="b"/>
                </a:tc>
                <a:tc>
                  <a:txBody>
                    <a:bodyPr/>
                    <a:lstStyle/>
                    <a:p>
                      <a:pPr algn="r" fontAlgn="b"/>
                      <a:r>
                        <a:rPr lang="en-US" sz="1800" b="1" i="0" u="none" strike="noStrike">
                          <a:solidFill>
                            <a:srgbClr val="000000"/>
                          </a:solidFill>
                          <a:effectLst/>
                          <a:latin typeface="+mn-lt"/>
                        </a:rPr>
                        <a:t>$3,907,324.05</a:t>
                      </a:r>
                    </a:p>
                  </a:txBody>
                  <a:tcPr marL="9525" marR="9525" marT="9525" marB="0" anchor="b"/>
                </a:tc>
                <a:tc>
                  <a:txBody>
                    <a:bodyPr/>
                    <a:lstStyle/>
                    <a:p>
                      <a:pPr algn="r" fontAlgn="b"/>
                      <a:r>
                        <a:rPr lang="en-US" sz="1800" b="1" i="0" u="none" strike="noStrike">
                          <a:solidFill>
                            <a:srgbClr val="000000"/>
                          </a:solidFill>
                          <a:effectLst/>
                          <a:latin typeface="+mn-lt"/>
                        </a:rPr>
                        <a:t>$3,225,210.75</a:t>
                      </a:r>
                    </a:p>
                  </a:txBody>
                  <a:tcPr marL="9525" marR="9525" marT="9525" marB="0" anchor="b"/>
                </a:tc>
                <a:tc>
                  <a:txBody>
                    <a:bodyPr/>
                    <a:lstStyle/>
                    <a:p>
                      <a:pPr algn="r" fontAlgn="b"/>
                      <a:r>
                        <a:rPr lang="en-US" sz="1800" b="1" i="0" u="none" strike="noStrike">
                          <a:solidFill>
                            <a:srgbClr val="000000"/>
                          </a:solidFill>
                          <a:effectLst/>
                          <a:latin typeface="+mn-lt"/>
                        </a:rPr>
                        <a:t>-$682,113.30</a:t>
                      </a:r>
                    </a:p>
                  </a:txBody>
                  <a:tcPr marL="9525" marR="9525" marT="9525" marB="0" anchor="b"/>
                </a:tc>
                <a:extLst>
                  <a:ext uri="{0D108BD9-81ED-4DB2-BD59-A6C34878D82A}">
                    <a16:rowId xmlns:a16="http://schemas.microsoft.com/office/drawing/2014/main" val="10008"/>
                  </a:ext>
                </a:extLst>
              </a:tr>
              <a:tr h="363877">
                <a:tc>
                  <a:txBody>
                    <a:bodyPr/>
                    <a:lstStyle/>
                    <a:p>
                      <a:pPr algn="l" fontAlgn="ctr"/>
                      <a:r>
                        <a:rPr lang="en-US" sz="1800" b="1" u="none" strike="noStrike" dirty="0">
                          <a:effectLst/>
                        </a:rPr>
                        <a:t>Total Revenue</a:t>
                      </a:r>
                      <a:endParaRPr lang="en-US" sz="1800" b="1" i="0" u="none" strike="noStrike" dirty="0">
                        <a:solidFill>
                          <a:srgbClr val="000000"/>
                        </a:solidFill>
                        <a:effectLst/>
                        <a:latin typeface="Aparajita" panose="020B0604020202020204" pitchFamily="34" charset="0"/>
                      </a:endParaRPr>
                    </a:p>
                  </a:txBody>
                  <a:tcPr marL="9525" marR="9525" marT="9525" marB="0" anchor="ctr"/>
                </a:tc>
                <a:tc>
                  <a:txBody>
                    <a:bodyPr/>
                    <a:lstStyle/>
                    <a:p>
                      <a:pPr algn="r" fontAlgn="ctr"/>
                      <a:r>
                        <a:rPr lang="en-US" sz="1800" b="1" i="0" u="none" strike="noStrike">
                          <a:solidFill>
                            <a:srgbClr val="000000"/>
                          </a:solidFill>
                          <a:effectLst/>
                          <a:latin typeface="+mn-lt"/>
                        </a:rPr>
                        <a:t>$3,125,817.05</a:t>
                      </a:r>
                    </a:p>
                  </a:txBody>
                  <a:tcPr marL="9525" marR="9525" marT="9525" marB="0" anchor="ctr"/>
                </a:tc>
                <a:tc>
                  <a:txBody>
                    <a:bodyPr/>
                    <a:lstStyle/>
                    <a:p>
                      <a:pPr algn="r" fontAlgn="ctr"/>
                      <a:r>
                        <a:rPr lang="en-US" sz="1800" b="1" i="0" u="none" strike="noStrike">
                          <a:solidFill>
                            <a:srgbClr val="000000"/>
                          </a:solidFill>
                          <a:effectLst/>
                          <a:latin typeface="+mn-lt"/>
                        </a:rPr>
                        <a:t>$3,199,639.60</a:t>
                      </a:r>
                    </a:p>
                  </a:txBody>
                  <a:tcPr marL="9525" marR="9525" marT="9525" marB="0" anchor="ctr"/>
                </a:tc>
                <a:tc>
                  <a:txBody>
                    <a:bodyPr/>
                    <a:lstStyle/>
                    <a:p>
                      <a:pPr algn="r" fontAlgn="ctr"/>
                      <a:r>
                        <a:rPr lang="en-US" sz="1800" b="1" i="0" u="none" strike="noStrike" dirty="0">
                          <a:solidFill>
                            <a:srgbClr val="000000"/>
                          </a:solidFill>
                          <a:effectLst/>
                          <a:latin typeface="+mn-lt"/>
                        </a:rPr>
                        <a:t>$73,822.55</a:t>
                      </a:r>
                    </a:p>
                  </a:txBody>
                  <a:tcPr marL="9525" marR="9525" marT="9525" marB="0" anchor="ctr"/>
                </a:tc>
                <a:extLst>
                  <a:ext uri="{0D108BD9-81ED-4DB2-BD59-A6C34878D82A}">
                    <a16:rowId xmlns:a16="http://schemas.microsoft.com/office/drawing/2014/main" val="10009"/>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99" y="4990987"/>
            <a:ext cx="1972962" cy="1972962"/>
          </a:xfrm>
          <a:prstGeom prst="rect">
            <a:avLst/>
          </a:prstGeom>
        </p:spPr>
      </p:pic>
    </p:spTree>
    <p:extLst>
      <p:ext uri="{BB962C8B-B14F-4D97-AF65-F5344CB8AC3E}">
        <p14:creationId xmlns:p14="http://schemas.microsoft.com/office/powerpoint/2010/main" val="3762726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99" y="4990987"/>
            <a:ext cx="1972962" cy="1972962"/>
          </a:xfrm>
          <a:prstGeom prst="rect">
            <a:avLst/>
          </a:prstGeom>
        </p:spPr>
      </p:pic>
      <p:sp>
        <p:nvSpPr>
          <p:cNvPr id="2" name="Title 1"/>
          <p:cNvSpPr>
            <a:spLocks noGrp="1"/>
          </p:cNvSpPr>
          <p:nvPr>
            <p:ph type="title" idx="4294967295"/>
          </p:nvPr>
        </p:nvSpPr>
        <p:spPr>
          <a:xfrm>
            <a:off x="427838" y="112597"/>
            <a:ext cx="4271963" cy="766762"/>
          </a:xfrm>
        </p:spPr>
        <p:txBody>
          <a:bodyPr>
            <a:normAutofit/>
          </a:bodyPr>
          <a:lstStyle/>
          <a:p>
            <a:r>
              <a:rPr lang="en-US" sz="3600" dirty="0">
                <a:latin typeface="Arial" panose="020B0604020202020204" pitchFamily="34" charset="0"/>
                <a:cs typeface="Arial" panose="020B0604020202020204" pitchFamily="34" charset="0"/>
              </a:rPr>
              <a:t>Fund 301 – Fire</a:t>
            </a:r>
            <a:endParaRPr lang="en-US" sz="3600" dirty="0"/>
          </a:p>
        </p:txBody>
      </p:sp>
      <p:pic>
        <p:nvPicPr>
          <p:cNvPr id="6" name="Picture 5">
            <a:extLst>
              <a:ext uri="{FF2B5EF4-FFF2-40B4-BE49-F238E27FC236}">
                <a16:creationId xmlns:a16="http://schemas.microsoft.com/office/drawing/2014/main" id="{4CB97716-E021-4261-B439-6F7DA49CE44A}"/>
              </a:ext>
            </a:extLst>
          </p:cNvPr>
          <p:cNvPicPr>
            <a:picLocks noChangeAspect="1"/>
          </p:cNvPicPr>
          <p:nvPr/>
        </p:nvPicPr>
        <p:blipFill>
          <a:blip r:embed="rId3"/>
          <a:stretch>
            <a:fillRect/>
          </a:stretch>
        </p:blipFill>
        <p:spPr>
          <a:xfrm>
            <a:off x="1964159" y="879359"/>
            <a:ext cx="9800003" cy="4516523"/>
          </a:xfrm>
          <a:prstGeom prst="rect">
            <a:avLst/>
          </a:prstGeom>
        </p:spPr>
      </p:pic>
      <p:sp>
        <p:nvSpPr>
          <p:cNvPr id="15" name="TextBox 14">
            <a:extLst>
              <a:ext uri="{FF2B5EF4-FFF2-40B4-BE49-F238E27FC236}">
                <a16:creationId xmlns:a16="http://schemas.microsoft.com/office/drawing/2014/main" id="{D7545957-9925-4A80-AB6E-48B22A62BAFB}"/>
              </a:ext>
            </a:extLst>
          </p:cNvPr>
          <p:cNvSpPr txBox="1"/>
          <p:nvPr/>
        </p:nvSpPr>
        <p:spPr>
          <a:xfrm>
            <a:off x="2248250" y="5645791"/>
            <a:ext cx="9018165" cy="461665"/>
          </a:xfrm>
          <a:prstGeom prst="rect">
            <a:avLst/>
          </a:prstGeom>
          <a:noFill/>
        </p:spPr>
        <p:txBody>
          <a:bodyPr wrap="square" rtlCol="0">
            <a:spAutoFit/>
          </a:bodyPr>
          <a:lstStyle/>
          <a:p>
            <a:r>
              <a:rPr lang="en-US" sz="2400" i="1" u="sng" dirty="0"/>
              <a:t>Next fire truck replacement scheduled for FY 2034-35</a:t>
            </a:r>
          </a:p>
        </p:txBody>
      </p:sp>
      <p:cxnSp>
        <p:nvCxnSpPr>
          <p:cNvPr id="17" name="Straight Arrow Connector 16">
            <a:extLst>
              <a:ext uri="{FF2B5EF4-FFF2-40B4-BE49-F238E27FC236}">
                <a16:creationId xmlns:a16="http://schemas.microsoft.com/office/drawing/2014/main" id="{16002C5E-2949-4441-9722-DB0E61F9FD00}"/>
              </a:ext>
            </a:extLst>
          </p:cNvPr>
          <p:cNvCxnSpPr/>
          <p:nvPr/>
        </p:nvCxnSpPr>
        <p:spPr>
          <a:xfrm>
            <a:off x="4429387" y="1929468"/>
            <a:ext cx="0" cy="5201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815A7A7-3CE8-484C-89F9-1F01439AB9C0}"/>
              </a:ext>
            </a:extLst>
          </p:cNvPr>
          <p:cNvCxnSpPr/>
          <p:nvPr/>
        </p:nvCxnSpPr>
        <p:spPr>
          <a:xfrm>
            <a:off x="5143849" y="1929468"/>
            <a:ext cx="0" cy="5201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19FD440-0A11-4DE8-BF6F-B2C09EABCAA7}"/>
              </a:ext>
            </a:extLst>
          </p:cNvPr>
          <p:cNvCxnSpPr/>
          <p:nvPr/>
        </p:nvCxnSpPr>
        <p:spPr>
          <a:xfrm>
            <a:off x="5882081" y="1929468"/>
            <a:ext cx="0" cy="5201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005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8A20264-7ABD-4C4A-AD08-DB49592E57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7293" y="999317"/>
            <a:ext cx="7737413" cy="51582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99" y="4990987"/>
            <a:ext cx="1972962" cy="1972962"/>
          </a:xfrm>
          <a:prstGeom prst="rect">
            <a:avLst/>
          </a:prstGeom>
        </p:spPr>
      </p:pic>
      <p:sp>
        <p:nvSpPr>
          <p:cNvPr id="2" name="Title 1"/>
          <p:cNvSpPr>
            <a:spLocks noGrp="1"/>
          </p:cNvSpPr>
          <p:nvPr>
            <p:ph type="title" idx="4294967295"/>
          </p:nvPr>
        </p:nvSpPr>
        <p:spPr>
          <a:xfrm>
            <a:off x="805343" y="615936"/>
            <a:ext cx="4271963" cy="766762"/>
          </a:xfrm>
        </p:spPr>
        <p:txBody>
          <a:bodyPr>
            <a:normAutofit/>
          </a:bodyPr>
          <a:lstStyle/>
          <a:p>
            <a:r>
              <a:rPr lang="en-US" sz="3600" dirty="0">
                <a:latin typeface="Arial" panose="020B0604020202020204" pitchFamily="34" charset="0"/>
                <a:cs typeface="Arial" panose="020B0604020202020204" pitchFamily="34" charset="0"/>
              </a:rPr>
              <a:t>Fund 301 – Fire</a:t>
            </a:r>
            <a:endParaRPr lang="en-US" sz="3600" dirty="0"/>
          </a:p>
        </p:txBody>
      </p:sp>
      <p:cxnSp>
        <p:nvCxnSpPr>
          <p:cNvPr id="7" name="Straight Arrow Connector 6">
            <a:extLst>
              <a:ext uri="{FF2B5EF4-FFF2-40B4-BE49-F238E27FC236}">
                <a16:creationId xmlns:a16="http://schemas.microsoft.com/office/drawing/2014/main" id="{4F6A5AD3-8BFB-43F2-AD93-2F3F3C717E68}"/>
              </a:ext>
            </a:extLst>
          </p:cNvPr>
          <p:cNvCxnSpPr/>
          <p:nvPr/>
        </p:nvCxnSpPr>
        <p:spPr>
          <a:xfrm flipH="1">
            <a:off x="8858774" y="3707934"/>
            <a:ext cx="67112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86140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11859</TotalTime>
  <Words>935</Words>
  <Application>Microsoft Office PowerPoint</Application>
  <PresentationFormat>Widescreen</PresentationFormat>
  <Paragraphs>149</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Aparajita</vt:lpstr>
      <vt:lpstr>Arial</vt:lpstr>
      <vt:lpstr>Calibri</vt:lpstr>
      <vt:lpstr>Calibri Light</vt:lpstr>
      <vt:lpstr>Symbol</vt:lpstr>
      <vt:lpstr>Times New Roman</vt:lpstr>
      <vt:lpstr>Retrospect</vt:lpstr>
      <vt:lpstr>PowerPoint Presentation</vt:lpstr>
      <vt:lpstr>PowerPoint Presentation</vt:lpstr>
      <vt:lpstr>PowerPoint Presentation</vt:lpstr>
      <vt:lpstr>Agenda Item 4:</vt:lpstr>
      <vt:lpstr>Fund 301 – Fire</vt:lpstr>
      <vt:lpstr>Fund 301 – Fire</vt:lpstr>
      <vt:lpstr>Fund 301 – Fire</vt:lpstr>
      <vt:lpstr>Fund 301 – Fire</vt:lpstr>
      <vt:lpstr>Fund 301 – Fire</vt:lpstr>
      <vt:lpstr>Fund 301 Budget Review</vt:lpstr>
      <vt:lpstr>Agenda Item 5:</vt:lpstr>
      <vt:lpstr>Agenda Item 5 – Emergency Services Community Survey</vt:lpstr>
      <vt:lpstr>Agenda Item 5 – Emergency Services Community Survey</vt:lpstr>
      <vt:lpstr>Agenda Item 5 – Emergency Services Community Survey</vt:lpstr>
      <vt:lpstr>Agenda Item 5 – Emergency Services Community Survey</vt:lpstr>
      <vt:lpstr>Agenda Item 5 – Emergency Services Community Survey</vt:lpstr>
      <vt:lpstr>Agenda Item 5 – Emergency Services Community Survey</vt:lpstr>
      <vt:lpstr>Agenda Item 5 – Emergency Services Community Survey</vt:lpstr>
      <vt:lpstr>Agenda Item 5 – Emergency Services Community Survey</vt:lpstr>
      <vt:lpstr>Agenda Item 6:</vt:lpstr>
      <vt:lpstr>Agenda Item 6:</vt:lpstr>
      <vt:lpstr>Agenda Item 7:</vt:lpstr>
      <vt:lpstr>Agenda Item 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Munds</dc:creator>
  <cp:lastModifiedBy>Laura Durban</cp:lastModifiedBy>
  <cp:revision>194</cp:revision>
  <dcterms:created xsi:type="dcterms:W3CDTF">2020-04-30T18:24:46Z</dcterms:created>
  <dcterms:modified xsi:type="dcterms:W3CDTF">2021-05-20T22:39:41Z</dcterms:modified>
</cp:coreProperties>
</file>